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notesMasterIdLst>
    <p:notesMasterId r:id="rId25"/>
  </p:notesMasterIdLst>
  <p:handoutMasterIdLst>
    <p:handoutMasterId r:id="rId26"/>
  </p:handoutMasterIdLst>
  <p:sldIdLst>
    <p:sldId id="274" r:id="rId2"/>
    <p:sldId id="267" r:id="rId3"/>
    <p:sldId id="299" r:id="rId4"/>
    <p:sldId id="278" r:id="rId5"/>
    <p:sldId id="300" r:id="rId6"/>
    <p:sldId id="264" r:id="rId7"/>
    <p:sldId id="276" r:id="rId8"/>
    <p:sldId id="275" r:id="rId9"/>
    <p:sldId id="272" r:id="rId10"/>
    <p:sldId id="279" r:id="rId11"/>
    <p:sldId id="282" r:id="rId12"/>
    <p:sldId id="283" r:id="rId13"/>
    <p:sldId id="284" r:id="rId14"/>
    <p:sldId id="303" r:id="rId15"/>
    <p:sldId id="285" r:id="rId16"/>
    <p:sldId id="286" r:id="rId17"/>
    <p:sldId id="290" r:id="rId18"/>
    <p:sldId id="291" r:id="rId19"/>
    <p:sldId id="292" r:id="rId20"/>
    <p:sldId id="294" r:id="rId21"/>
    <p:sldId id="301" r:id="rId22"/>
    <p:sldId id="302" r:id="rId23"/>
    <p:sldId id="297" r:id="rId2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epo" initials="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Светлый стиль 3 -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860" y="-2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5BA6CF-EEB7-46F5-A315-99DB6915A647}" type="datetimeFigureOut">
              <a:rPr lang="ru-RU" smtClean="0"/>
              <a:t>29.01.2019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5EFA3-9820-42DD-948C-97A900306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5812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DF779D-E64B-4649-A88E-B56D5946BDBE}" type="datetimeFigureOut">
              <a:rPr lang="ru-RU" smtClean="0"/>
              <a:pPr/>
              <a:t>29.01.2019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D2DB5-DAD3-4805-98E4-6E8106810ED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8901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D2DB5-DAD3-4805-98E4-6E8106810ED6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9635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4AA43-4ED7-4661-82EF-D9E0F5CA8AA2}" type="datetime1">
              <a:rPr lang="ru-RU" smtClean="0"/>
              <a:t>29.01.2019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D4657-42A2-4662-B83E-464B0B947327}" type="datetime1">
              <a:rPr lang="ru-RU" smtClean="0"/>
              <a:t>29.01.2019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BC41-7480-4F23-92AB-2B92E1677447}" type="datetime1">
              <a:rPr lang="ru-RU" smtClean="0"/>
              <a:t>29.01.2019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848BE-6895-498C-A420-7A6FCDA76D4E}" type="datetime1">
              <a:rPr lang="ru-RU" smtClean="0"/>
              <a:t>29.01.2019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4E33-47F3-415D-B8F3-8B3CDBCE93DD}" type="datetime1">
              <a:rPr lang="ru-RU" smtClean="0"/>
              <a:t>29.01.2019</a:t>
            </a:fld>
            <a:endParaRPr lang="ru-RU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0D52B-4971-4530-B71B-518E5F040C4D}" type="datetime1">
              <a:rPr lang="ru-RU" smtClean="0"/>
              <a:t>29.01.2019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37E4A-E4E4-4670-99D7-4DF81982B415}" type="datetime1">
              <a:rPr lang="ru-RU" smtClean="0"/>
              <a:t>29.01.2019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60C12-BF1C-4F54-BB9A-53CE77BDE014}" type="datetime1">
              <a:rPr lang="ru-RU" smtClean="0"/>
              <a:t>29.01.2019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2D4C5-9E8F-45F7-8F43-6C2475028364}" type="datetime1">
              <a:rPr lang="ru-RU" smtClean="0"/>
              <a:t>29.01.2019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3DBD2-16ED-4A78-BE95-B8A23D89CBDC}" type="datetime1">
              <a:rPr lang="ru-RU" smtClean="0"/>
              <a:t>29.01.2019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12D7A-6AFE-44A3-973A-3E864C0FBB91}" type="datetime1">
              <a:rPr lang="ru-RU" smtClean="0"/>
              <a:t>29.01.2019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E591D38-134B-4BFC-A11B-ACF6FA79B433}" type="datetime1">
              <a:rPr lang="ru-RU" smtClean="0"/>
              <a:t>29.01.2019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966538" y="5085184"/>
            <a:ext cx="6552728" cy="2117282"/>
          </a:xfrm>
        </p:spPr>
        <p:txBody>
          <a:bodyPr>
            <a:normAutofit fontScale="90000"/>
          </a:bodyPr>
          <a:lstStyle/>
          <a:p>
            <a: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  <a:t>Команда</a:t>
            </a:r>
            <a:r>
              <a:rPr lang="ru-RU" sz="3200" dirty="0">
                <a:latin typeface="Haettenschweiler" panose="020B0706040902060204" pitchFamily="34" charset="0"/>
                <a:cs typeface="Times New Roman" pitchFamily="18" charset="0"/>
              </a:rPr>
              <a:t> </a:t>
            </a:r>
            <a: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  <a:t>«Кыырай»</a:t>
            </a:r>
            <a:b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</a:br>
            <a: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  <a:t>Республика (Саха) Якутия</a:t>
            </a:r>
            <a:b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</a:br>
            <a:r>
              <a:rPr lang="ru-RU" sz="3200" dirty="0">
                <a:latin typeface="Haettenschweiler" panose="020B0706040902060204" pitchFamily="34" charset="0"/>
                <a:cs typeface="Times New Roman" pitchFamily="18" charset="0"/>
              </a:rPr>
              <a:t>г</a:t>
            </a:r>
            <a: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  <a:t>. Якутск</a:t>
            </a:r>
            <a:b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</a:br>
            <a: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  <a:t>МАОУ </a:t>
            </a:r>
            <a:r>
              <a:rPr lang="ru-RU" sz="3200" dirty="0">
                <a:latin typeface="Haettenschweiler" panose="020B0706040902060204" pitchFamily="34" charset="0"/>
                <a:cs typeface="Times New Roman" pitchFamily="18" charset="0"/>
              </a:rPr>
              <a:t>« </a:t>
            </a:r>
            <a: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  <a:t>Саха политехнический лицей</a:t>
            </a:r>
            <a:r>
              <a:rPr lang="ru-RU" sz="3200" dirty="0">
                <a:latin typeface="Haettenschweiler" panose="020B0706040902060204" pitchFamily="34" charset="0"/>
                <a:cs typeface="Times New Roman" pitchFamily="18" charset="0"/>
              </a:rPr>
              <a:t> »</a:t>
            </a:r>
            <a: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  <a:t/>
            </a:r>
            <a:b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</a:br>
            <a:r>
              <a:rPr lang="ru-RU" sz="3200" dirty="0" smtClean="0"/>
              <a:t> </a:t>
            </a:r>
            <a:endParaRPr lang="ru-RU" sz="3200" dirty="0"/>
          </a:p>
        </p:txBody>
      </p:sp>
      <p:pic>
        <p:nvPicPr>
          <p:cNvPr id="1026" name="Picture 2" descr="C:\Users\авы\Desktop\СПЛ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88640"/>
            <a:ext cx="2376264" cy="215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0424" y="1578571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tx2"/>
                </a:solidFill>
                <a:latin typeface="Eras Bold ITC" panose="020B0907030504020204" pitchFamily="34" charset="0"/>
              </a:rPr>
              <a:t>CANSAT in Russia</a:t>
            </a:r>
            <a:endParaRPr lang="ru-RU" sz="4400" b="1" dirty="0">
              <a:solidFill>
                <a:schemeClr val="tx2"/>
              </a:solidFill>
            </a:endParaRPr>
          </a:p>
        </p:txBody>
      </p:sp>
      <p:pic>
        <p:nvPicPr>
          <p:cNvPr id="2050" name="Picture 2" descr="C:\Users\авы\Downloads\CanSatRussi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24" y="4114837"/>
            <a:ext cx="3312368" cy="259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</a:t>
            </a:fld>
            <a:endParaRPr lang="ru-RU" dirty="0"/>
          </a:p>
        </p:txBody>
      </p:sp>
      <p:sp>
        <p:nvSpPr>
          <p:cNvPr id="10" name="Минус 9"/>
          <p:cNvSpPr/>
          <p:nvPr/>
        </p:nvSpPr>
        <p:spPr>
          <a:xfrm>
            <a:off x="-1404664" y="2492896"/>
            <a:ext cx="11881320" cy="9765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44" y="6801643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86" y="-99392"/>
            <a:ext cx="1506537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708920"/>
            <a:ext cx="3216883" cy="1965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628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esktop\Cansat 2017\Данные с аппарата июль 17г\SP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01" y="1196752"/>
            <a:ext cx="8640960" cy="532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66775" y="0"/>
            <a:ext cx="8640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uLnTx/>
                <a:uFillTx/>
                <a:latin typeface="Impact" panose="020B0806030902050204" pitchFamily="34" charset="0"/>
                <a:ea typeface="+mj-ea"/>
                <a:cs typeface="+mj-cs"/>
              </a:rPr>
              <a:t>Траектория полёта</a:t>
            </a:r>
            <a:endParaRPr kumimoji="0" lang="ru-RU" sz="400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uLnTx/>
              <a:uFillTx/>
              <a:latin typeface="Impact" panose="020B0806030902050204" pitchFamily="34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10</a:t>
            </a:fld>
            <a:endParaRPr lang="ru-RU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94" y="690012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93" y="6597352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392"/>
            <a:ext cx="1506537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079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9" y="601149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0795" y="75120"/>
            <a:ext cx="5791200" cy="529968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Impact" panose="020B0806030902050204" pitchFamily="34" charset="0"/>
              </a:rPr>
              <a:t>Система спасения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51520" y="1076010"/>
            <a:ext cx="648072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/>
            </a:pPr>
            <a:r>
              <a:rPr lang="ru-RU" sz="3200" dirty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Mangal" pitchFamily="2"/>
              </a:rPr>
              <a:t>Система спасения Спутника</a:t>
            </a:r>
          </a:p>
          <a:p>
            <a:pPr lvl="0">
              <a:defRPr sz="1800"/>
            </a:pPr>
            <a:r>
              <a:rPr lang="ru-RU" sz="3200" dirty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Mangal" pitchFamily="2"/>
              </a:rPr>
              <a:t> – парашют типа «полусфера».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51520" y="2339412"/>
            <a:ext cx="4572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 sz="1800"/>
            </a:pPr>
            <a:r>
              <a:rPr lang="ru-RU" sz="3200" dirty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Mangal" pitchFamily="2"/>
              </a:rPr>
              <a:t>F- сила сопротивления воздуха;</a:t>
            </a:r>
          </a:p>
          <a:p>
            <a:pPr lvl="0">
              <a:defRPr sz="1800"/>
            </a:pPr>
            <a:endParaRPr lang="ru-RU" sz="3200" dirty="0">
              <a:solidFill>
                <a:srgbClr val="000000"/>
              </a:solidFill>
              <a:latin typeface="Haettenschweiler" panose="020B0706040902060204" pitchFamily="34" charset="0"/>
              <a:ea typeface="Lucida Sans Unicode" pitchFamily="2"/>
              <a:cs typeface="Mangal" pitchFamily="2"/>
            </a:endParaRPr>
          </a:p>
          <a:p>
            <a:pPr lvl="0">
              <a:defRPr sz="1800"/>
            </a:pPr>
            <a:r>
              <a:rPr lang="ru-RU" sz="3200" dirty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Mangal" pitchFamily="2"/>
              </a:rPr>
              <a:t>r – радиус парашюта.</a:t>
            </a:r>
          </a:p>
          <a:p>
            <a:pPr lvl="0">
              <a:defRPr sz="1800"/>
            </a:pPr>
            <a:endParaRPr lang="ru-RU" sz="3200" dirty="0">
              <a:solidFill>
                <a:srgbClr val="000000"/>
              </a:solidFill>
              <a:latin typeface="Haettenschweiler" panose="020B0706040902060204" pitchFamily="34" charset="0"/>
              <a:ea typeface="Lucida Sans Unicode" pitchFamily="2"/>
              <a:cs typeface="Mangal" pitchFamily="2"/>
            </a:endParaRPr>
          </a:p>
        </p:txBody>
      </p:sp>
      <p:pic>
        <p:nvPicPr>
          <p:cNvPr id="3074" name="Picture 2" descr="https://upload.wikimedia.org/wikipedia/commons/thumb/f/f6/Parachute_D-1-5u.JPG/320px-Parachute_D-1-5u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795" y="692696"/>
            <a:ext cx="3048000" cy="589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 rot="21229623">
            <a:off x="7416427" y="1214829"/>
            <a:ext cx="6006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r</a:t>
            </a:r>
            <a:endParaRPr lang="ru-RU" sz="4000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99244" y="118788"/>
            <a:ext cx="1908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C00000"/>
                </a:solidFill>
              </a:rPr>
              <a:t>F=mg</a:t>
            </a:r>
            <a:endParaRPr lang="ru-RU" sz="4000" dirty="0">
              <a:solidFill>
                <a:srgbClr val="C00000"/>
              </a:solidFill>
            </a:endParaRPr>
          </a:p>
        </p:txBody>
      </p:sp>
      <p:sp>
        <p:nvSpPr>
          <p:cNvPr id="26" name="Стрелка вниз 25"/>
          <p:cNvSpPr/>
          <p:nvPr/>
        </p:nvSpPr>
        <p:spPr>
          <a:xfrm rot="21125335" flipV="1">
            <a:off x="6833385" y="107322"/>
            <a:ext cx="364898" cy="845292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7" name="Стрелка вправо 26"/>
          <p:cNvSpPr/>
          <p:nvPr/>
        </p:nvSpPr>
        <p:spPr>
          <a:xfrm rot="20895652">
            <a:off x="7191451" y="1797229"/>
            <a:ext cx="1326697" cy="22337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11</a:t>
            </a:fld>
            <a:endParaRPr lang="ru-RU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669360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5654"/>
            <a:ext cx="1506537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430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79712" y="-114200"/>
            <a:ext cx="5791200" cy="792088"/>
          </a:xfrm>
        </p:spPr>
        <p:txBody>
          <a:bodyPr/>
          <a:lstStyle/>
          <a:p>
            <a:r>
              <a:rPr lang="ru-RU" dirty="0" smtClean="0">
                <a:latin typeface="Impact" panose="020B0806030902050204" pitchFamily="34" charset="0"/>
                <a:cs typeface="Times New Roman" pitchFamily="18" charset="0"/>
              </a:rPr>
              <a:t>Расчёт купола парашюта</a:t>
            </a:r>
            <a:endParaRPr lang="ru-RU" dirty="0">
              <a:latin typeface="Impact" panose="020B0806030902050204" pitchFamily="34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533908" y="1679408"/>
            <a:ext cx="3049048" cy="585735"/>
          </a:xfrm>
          <a:prstGeom prst="rect">
            <a:avLst/>
          </a:prstGeom>
          <a:solidFill>
            <a:srgbClr val="CFE7F5"/>
          </a:solidFill>
          <a:ln w="0">
            <a:solidFill>
              <a:srgbClr val="808080"/>
            </a:solidFill>
            <a:prstDash val="solid"/>
          </a:ln>
        </p:spPr>
      </p:pic>
      <p:sp>
        <p:nvSpPr>
          <p:cNvPr id="6" name="Прямоугольник 5"/>
          <p:cNvSpPr/>
          <p:nvPr/>
        </p:nvSpPr>
        <p:spPr>
          <a:xfrm>
            <a:off x="251520" y="564655"/>
            <a:ext cx="4572000" cy="484748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 sz="1800"/>
            </a:pPr>
            <a:r>
              <a:rPr lang="ru-RU" sz="2800" dirty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m=0.35 кг – масса аппарата</a:t>
            </a:r>
          </a:p>
          <a:p>
            <a:pPr lvl="0">
              <a:defRPr sz="1800"/>
            </a:pPr>
            <a:r>
              <a:rPr lang="ru-RU" sz="2800" dirty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g=9.8 м/с2   - ускорение свободного падения</a:t>
            </a:r>
          </a:p>
          <a:p>
            <a:pPr lvl="0">
              <a:defRPr sz="1800"/>
            </a:pPr>
            <a:r>
              <a:rPr lang="en-US" sz="2800" dirty="0" smtClean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c</a:t>
            </a:r>
            <a:r>
              <a:rPr lang="ru-RU" sz="2800" dirty="0" smtClean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d=1.</a:t>
            </a:r>
            <a:r>
              <a:rPr lang="en-US" sz="2800" dirty="0" smtClean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2</a:t>
            </a:r>
            <a:r>
              <a:rPr lang="ru-RU" sz="2800" dirty="0" smtClean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– </a:t>
            </a:r>
            <a:r>
              <a:rPr lang="ru-RU" sz="2800" dirty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коэффициент сопротивления</a:t>
            </a:r>
          </a:p>
          <a:p>
            <a:pPr lvl="0">
              <a:defRPr sz="1800"/>
            </a:pPr>
            <a:r>
              <a:rPr lang="ru-RU" sz="2800" dirty="0" smtClean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ρ=1.2</a:t>
            </a:r>
            <a:r>
              <a:rPr lang="en-US" sz="2800" dirty="0" smtClean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754</a:t>
            </a:r>
            <a:r>
              <a:rPr lang="ru-RU" sz="2800" dirty="0" smtClean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 </a:t>
            </a:r>
            <a:r>
              <a:rPr lang="ru-RU" sz="2800" dirty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кг/м3 – плотность воздуха</a:t>
            </a:r>
          </a:p>
          <a:p>
            <a:pPr lvl="0">
              <a:defRPr sz="1800"/>
            </a:pPr>
            <a:r>
              <a:rPr lang="en-US" sz="2800" dirty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v</a:t>
            </a:r>
            <a:r>
              <a:rPr lang="ru-RU" sz="2800" dirty="0" smtClean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=8 м/с </a:t>
            </a:r>
            <a:r>
              <a:rPr lang="ru-RU" sz="2800" dirty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– скорость спуска</a:t>
            </a:r>
          </a:p>
          <a:p>
            <a:pPr lvl="0">
              <a:defRPr sz="1800"/>
            </a:pPr>
            <a:r>
              <a:rPr lang="ru-RU" sz="2800" dirty="0" smtClean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r= 1</a:t>
            </a:r>
            <a:r>
              <a:rPr lang="en-US" sz="2800" dirty="0" smtClean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4</a:t>
            </a:r>
            <a:r>
              <a:rPr lang="ru-RU" sz="2800" dirty="0" smtClean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.9 </a:t>
            </a:r>
            <a:r>
              <a:rPr lang="ru-RU" sz="2800" dirty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см – радиус основания </a:t>
            </a:r>
            <a:r>
              <a:rPr lang="ru-RU" sz="2800" dirty="0" smtClean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парашюта.</a:t>
            </a:r>
          </a:p>
          <a:p>
            <a:pPr lvl="0">
              <a:defRPr sz="1800"/>
            </a:pPr>
            <a:r>
              <a:rPr lang="en-US" sz="2800" dirty="0" smtClean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D=</a:t>
            </a:r>
            <a:r>
              <a:rPr lang="ru-RU" sz="2800" dirty="0" smtClean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 </a:t>
            </a:r>
            <a:r>
              <a:rPr lang="ru-RU" sz="2800" dirty="0" smtClean="0">
                <a:solidFill>
                  <a:srgbClr val="C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29.8 </a:t>
            </a:r>
            <a:r>
              <a:rPr lang="ru-RU" sz="2800" dirty="0" smtClean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см </a:t>
            </a:r>
            <a:r>
              <a:rPr lang="ru-RU" sz="2800" dirty="0" smtClean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– диаметр парашюта.</a:t>
            </a:r>
          </a:p>
          <a:p>
            <a:pPr lvl="0">
              <a:defRPr sz="1800"/>
            </a:pPr>
            <a:r>
              <a:rPr lang="ru-RU" sz="2800" dirty="0" smtClean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F- </a:t>
            </a:r>
            <a:r>
              <a:rPr lang="ru-RU" sz="2800" dirty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сила сопротивления </a:t>
            </a:r>
            <a:r>
              <a:rPr lang="ru-RU" sz="2800" dirty="0" smtClean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воздуха.</a:t>
            </a:r>
            <a:endParaRPr lang="ru-RU" sz="2800" dirty="0">
              <a:solidFill>
                <a:srgbClr val="000000"/>
              </a:solidFill>
              <a:latin typeface="Haettenschweiler" panose="020B0706040902060204" pitchFamily="34" charset="0"/>
              <a:ea typeface="Lucida Sans Unicode" pitchFamily="2"/>
              <a:cs typeface="Times New Roman" pitchFamily="18" charset="0"/>
            </a:endParaRPr>
          </a:p>
          <a:p>
            <a:pPr lvl="0">
              <a:defRPr sz="1800"/>
            </a:pPr>
            <a:endParaRPr lang="ru-RU" sz="1100" dirty="0">
              <a:solidFill>
                <a:srgbClr val="000000"/>
              </a:solidFill>
              <a:latin typeface="Times New Roman" pitchFamily="18" charset="0"/>
              <a:ea typeface="Lucida Sans Unicode" pitchFamily="2"/>
              <a:cs typeface="Times New Roman" pitchFamily="18" charset="0"/>
            </a:endParaRPr>
          </a:p>
          <a:p>
            <a:pPr lvl="0">
              <a:defRPr sz="1800"/>
            </a:pPr>
            <a:endParaRPr lang="ru-RU" dirty="0">
              <a:solidFill>
                <a:srgbClr val="000000"/>
              </a:solidFill>
              <a:latin typeface="Times New Roman" pitchFamily="18" charset="0"/>
              <a:ea typeface="Lucida Sans Unicode" pitchFamily="2"/>
              <a:cs typeface="Times New Roman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220072" y="2706641"/>
            <a:ext cx="367672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 sz="1800"/>
            </a:pPr>
            <a:r>
              <a:rPr lang="ru-RU" sz="3200" dirty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Система спасения Спутника</a:t>
            </a:r>
          </a:p>
          <a:p>
            <a:pPr lvl="0" algn="ctr">
              <a:defRPr sz="1800"/>
            </a:pPr>
            <a:r>
              <a:rPr lang="ru-RU" sz="3200" dirty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 – парашют типа «полусфера».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12</a:t>
            </a:fld>
            <a:endParaRPr lang="ru-RU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7" y="604292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7" y="4941168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2202"/>
            <a:ext cx="1506537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753268" y="5227470"/>
            <a:ext cx="23937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/>
              <a:t>Лига </a:t>
            </a:r>
            <a:r>
              <a:rPr lang="ru-RU" sz="1400" dirty="0" err="1"/>
              <a:t>Регуляр</a:t>
            </a:r>
            <a:r>
              <a:rPr lang="ru-RU" sz="1400" dirty="0"/>
              <a:t> 2019 </a:t>
            </a:r>
            <a:r>
              <a:rPr lang="en-GB" sz="1400" dirty="0" err="1"/>
              <a:t>Cansat</a:t>
            </a:r>
            <a:r>
              <a:rPr lang="en-GB" sz="1400" dirty="0"/>
              <a:t> 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3466034" y="5227470"/>
            <a:ext cx="2767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/>
              <a:t>Презентация команды </a:t>
            </a:r>
            <a:r>
              <a:rPr lang="ru-RU" sz="1400" dirty="0" err="1"/>
              <a:t>Кыырай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50272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87824" y="-531440"/>
            <a:ext cx="5987900" cy="1728192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rgbClr val="C00000"/>
                </a:solidFill>
                <a:latin typeface="Impact" panose="020B0806030902050204" pitchFamily="34" charset="0"/>
              </a:rPr>
              <a:t>Датчик пыли</a:t>
            </a:r>
            <a:r>
              <a:rPr lang="en-US" dirty="0" smtClean="0">
                <a:solidFill>
                  <a:srgbClr val="C00000"/>
                </a:solidFill>
                <a:latin typeface="Impact" panose="020B0806030902050204" pitchFamily="34" charset="0"/>
              </a:rPr>
              <a:t> - </a:t>
            </a:r>
            <a:r>
              <a:rPr lang="ru-RU" dirty="0" smtClean="0">
                <a:solidFill>
                  <a:srgbClr val="C00000"/>
                </a:solidFill>
                <a:latin typeface="Impact" panose="020B0806030902050204" pitchFamily="34" charset="0"/>
              </a:rPr>
              <a:t> </a:t>
            </a:r>
            <a:r>
              <a:rPr lang="en-US" dirty="0">
                <a:solidFill>
                  <a:srgbClr val="C00000"/>
                </a:solidFill>
                <a:latin typeface="Impact" panose="020B0806030902050204" pitchFamily="34" charset="0"/>
                <a:cs typeface="Times New Roman" pitchFamily="18" charset="0"/>
              </a:rPr>
              <a:t>GP2Y1010AU0F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</a:b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510602" y="778768"/>
            <a:ext cx="56127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Haettenschweiler" panose="020B0706040902060204" pitchFamily="34" charset="0"/>
              </a:rPr>
              <a:t>Напряжение питания: 5-7V</a:t>
            </a:r>
            <a:br>
              <a:rPr lang="ru-RU" sz="2400" dirty="0">
                <a:latin typeface="Haettenschweiler" panose="020B0706040902060204" pitchFamily="34" charset="0"/>
              </a:rPr>
            </a:br>
            <a:r>
              <a:rPr lang="ru-RU" sz="2400" dirty="0">
                <a:latin typeface="Haettenschweiler" panose="020B0706040902060204" pitchFamily="34" charset="0"/>
              </a:rPr>
              <a:t>Рабочая температура: -10-65 ° C</a:t>
            </a:r>
            <a:br>
              <a:rPr lang="ru-RU" sz="2400" dirty="0">
                <a:latin typeface="Haettenschweiler" panose="020B0706040902060204" pitchFamily="34" charset="0"/>
              </a:rPr>
            </a:br>
            <a:r>
              <a:rPr lang="ru-RU" sz="2400" dirty="0">
                <a:latin typeface="Haettenschweiler" panose="020B0706040902060204" pitchFamily="34" charset="0"/>
              </a:rPr>
              <a:t>Ток потребления: 20 мА </a:t>
            </a:r>
            <a:r>
              <a:rPr lang="ru-RU" sz="2400" dirty="0" err="1">
                <a:latin typeface="Haettenschweiler" panose="020B0706040902060204" pitchFamily="34" charset="0"/>
              </a:rPr>
              <a:t>max</a:t>
            </a:r>
            <a:r>
              <a:rPr lang="ru-RU" sz="2400" dirty="0">
                <a:latin typeface="Haettenschweiler" panose="020B0706040902060204" pitchFamily="34" charset="0"/>
              </a:rPr>
              <a:t/>
            </a:r>
            <a:br>
              <a:rPr lang="ru-RU" sz="2400" dirty="0">
                <a:latin typeface="Haettenschweiler" panose="020B0706040902060204" pitchFamily="34" charset="0"/>
              </a:rPr>
            </a:br>
            <a:r>
              <a:rPr lang="ru-RU" sz="2400" dirty="0">
                <a:latin typeface="Haettenschweiler" panose="020B0706040902060204" pitchFamily="34" charset="0"/>
              </a:rPr>
              <a:t>Размер минимальной обнаруживаемой частицы: </a:t>
            </a:r>
            <a:r>
              <a:rPr lang="ru-RU" sz="2400" dirty="0" smtClean="0">
                <a:latin typeface="Haettenschweiler" panose="020B0706040902060204" pitchFamily="34" charset="0"/>
              </a:rPr>
              <a:t>0,0008 мм</a:t>
            </a:r>
            <a:r>
              <a:rPr lang="ru-RU" sz="2400" dirty="0">
                <a:latin typeface="Haettenschweiler" panose="020B0706040902060204" pitchFamily="34" charset="0"/>
              </a:rPr>
              <a:t/>
            </a:r>
            <a:br>
              <a:rPr lang="ru-RU" sz="2400" dirty="0">
                <a:latin typeface="Haettenschweiler" panose="020B0706040902060204" pitchFamily="34" charset="0"/>
              </a:rPr>
            </a:br>
            <a:r>
              <a:rPr lang="ru-RU" sz="2400" dirty="0">
                <a:latin typeface="Haettenschweiler" panose="020B0706040902060204" pitchFamily="34" charset="0"/>
              </a:rPr>
              <a:t>Чувствительность: 0.5V / (0,1 мг / м 3)</a:t>
            </a:r>
            <a:br>
              <a:rPr lang="ru-RU" sz="2400" dirty="0">
                <a:latin typeface="Haettenschweiler" panose="020B0706040902060204" pitchFamily="34" charset="0"/>
              </a:rPr>
            </a:br>
            <a:r>
              <a:rPr lang="ru-RU" sz="2400" dirty="0">
                <a:latin typeface="Haettenschweiler" panose="020B0706040902060204" pitchFamily="34" charset="0"/>
              </a:rPr>
              <a:t>Напряжение при чистом воздухе: 0.9V </a:t>
            </a:r>
            <a:br>
              <a:rPr lang="ru-RU" sz="2400" dirty="0">
                <a:latin typeface="Haettenschweiler" panose="020B0706040902060204" pitchFamily="34" charset="0"/>
              </a:rPr>
            </a:br>
            <a:r>
              <a:rPr lang="ru-RU" sz="2400" dirty="0">
                <a:latin typeface="Haettenschweiler" panose="020B0706040902060204" pitchFamily="34" charset="0"/>
              </a:rPr>
              <a:t>Температура хранения: -20 ~ 80 ℃</a:t>
            </a:r>
            <a:br>
              <a:rPr lang="ru-RU" sz="2400" dirty="0">
                <a:latin typeface="Haettenschweiler" panose="020B0706040902060204" pitchFamily="34" charset="0"/>
              </a:rPr>
            </a:br>
            <a:r>
              <a:rPr lang="ru-RU" sz="2400" dirty="0">
                <a:latin typeface="Haettenschweiler" panose="020B0706040902060204" pitchFamily="34" charset="0"/>
              </a:rPr>
              <a:t>Размер: 46мм × 30мм × 17.6mm</a:t>
            </a:r>
          </a:p>
        </p:txBody>
      </p:sp>
      <p:pic>
        <p:nvPicPr>
          <p:cNvPr id="5122" name="Picture 2" descr="C:\Users\Admin\Downloads\s4oB5vXotGc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428736"/>
            <a:ext cx="3214678" cy="2643206"/>
          </a:xfrm>
          <a:prstGeom prst="rect">
            <a:avLst/>
          </a:prstGeom>
          <a:noFill/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13</a:t>
            </a:fld>
            <a:endParaRPr lang="ru-RU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7" y="613395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58" y="6181749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1309"/>
            <a:ext cx="1506537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753268" y="6380905"/>
            <a:ext cx="23937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/>
              <a:t>Лига </a:t>
            </a:r>
            <a:r>
              <a:rPr lang="ru-RU" sz="1400" dirty="0" err="1"/>
              <a:t>Регуляр</a:t>
            </a:r>
            <a:r>
              <a:rPr lang="ru-RU" sz="1400" dirty="0"/>
              <a:t> 2019 </a:t>
            </a:r>
            <a:r>
              <a:rPr lang="en-GB" sz="1400" dirty="0" err="1"/>
              <a:t>Cansat</a:t>
            </a:r>
            <a:r>
              <a:rPr lang="en-GB" sz="1400" dirty="0"/>
              <a:t> 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3851920" y="6381328"/>
            <a:ext cx="2767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/>
              <a:t>Презентация команды </a:t>
            </a:r>
            <a:r>
              <a:rPr lang="ru-RU" sz="1400" dirty="0" err="1"/>
              <a:t>Кыырай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35836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-28575"/>
            <a:ext cx="7139136" cy="649263"/>
          </a:xfrm>
        </p:spPr>
        <p:txBody>
          <a:bodyPr>
            <a:normAutofit fontScale="90000"/>
          </a:bodyPr>
          <a:lstStyle/>
          <a:p>
            <a:r>
              <a:rPr lang="ru-RU" sz="3200" dirty="0" smtClean="0"/>
              <a:t>Измерение количества пыли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14</a:t>
            </a:fld>
            <a:endParaRPr lang="ru-RU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31" y="604243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02" y="6165304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392"/>
            <a:ext cx="1506537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3851920" y="6381328"/>
            <a:ext cx="2767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/>
              <a:t>Презентация команды </a:t>
            </a:r>
            <a:r>
              <a:rPr lang="ru-RU" sz="1400" dirty="0" err="1"/>
              <a:t>Кыырай</a:t>
            </a:r>
            <a:endParaRPr lang="ru-RU" sz="14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753268" y="6380905"/>
            <a:ext cx="23937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/>
              <a:t>Лига </a:t>
            </a:r>
            <a:r>
              <a:rPr lang="ru-RU" sz="1400" dirty="0" err="1"/>
              <a:t>Регуляр</a:t>
            </a:r>
            <a:r>
              <a:rPr lang="ru-RU" sz="1400" dirty="0"/>
              <a:t> 2019 </a:t>
            </a:r>
            <a:r>
              <a:rPr lang="en-GB" sz="1400" dirty="0" err="1"/>
              <a:t>Cansat</a:t>
            </a:r>
            <a:r>
              <a:rPr lang="en-GB" sz="1400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1469" y="1268760"/>
            <a:ext cx="62072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Haettenschweiler" panose="020B0706040902060204" pitchFamily="34" charset="0"/>
              </a:rPr>
              <a:t>Оптический датчик пыли </a:t>
            </a:r>
            <a:r>
              <a:rPr lang="ru-RU" sz="2400" dirty="0" err="1">
                <a:latin typeface="Haettenschweiler" panose="020B0706040902060204" pitchFamily="34" charset="0"/>
              </a:rPr>
              <a:t>Sharp</a:t>
            </a:r>
            <a:r>
              <a:rPr lang="ru-RU" sz="2400" dirty="0">
                <a:latin typeface="Haettenschweiler" panose="020B0706040902060204" pitchFamily="34" charset="0"/>
              </a:rPr>
              <a:t> GP2Y1010AU0F эффективен в обнаружении очень мелких частиц, и обычно используется в системах очистки воздуха. Инфракрасный диод и фототранзистор расположены по диагонали и способствуют обнаружению отраженного света частиц пыли в воздухе. Датчик имеет очень низкое энергопотребление (20 мА максимально, 11 мА среднее). Выходной сигнал датчика представляет собой аналоговое напряжение пропорциональное измеренной плотности пыли.</a:t>
            </a:r>
            <a:endParaRPr lang="ru-RU" sz="2400" dirty="0"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1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7664" y="-18014"/>
            <a:ext cx="6573746" cy="998742"/>
          </a:xfrm>
        </p:spPr>
        <p:txBody>
          <a:bodyPr/>
          <a:lstStyle/>
          <a:p>
            <a:r>
              <a:rPr lang="ru-RU" dirty="0" smtClean="0">
                <a:solidFill>
                  <a:srgbClr val="C00000"/>
                </a:solidFill>
                <a:latin typeface="Impact" panose="020B0806030902050204" pitchFamily="34" charset="0"/>
              </a:rPr>
              <a:t>Микроконтроллер</a:t>
            </a:r>
            <a:r>
              <a:rPr lang="en-US" dirty="0" smtClean="0">
                <a:solidFill>
                  <a:srgbClr val="C00000"/>
                </a:solidFill>
                <a:latin typeface="Impact" panose="020B0806030902050204" pitchFamily="34" charset="0"/>
              </a:rPr>
              <a:t>:</a:t>
            </a:r>
            <a:endParaRPr lang="ru-RU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20793" y="980728"/>
            <a:ext cx="73083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Haettenschweiler" panose="020B0706040902060204" pitchFamily="34" charset="0"/>
                <a:cs typeface="Arial" pitchFamily="34" charset="0"/>
              </a:rPr>
              <a:t>Atmega128: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Haettenschweiler" panose="020B0706040902060204" pitchFamily="34" charset="0"/>
                <a:cs typeface="Arial" pitchFamily="34" charset="0"/>
              </a:rPr>
              <a:t>128</a:t>
            </a:r>
            <a:r>
              <a:rPr lang="ru-RU" sz="3200" dirty="0" smtClean="0">
                <a:latin typeface="Haettenschweiler" panose="020B0706040902060204" pitchFamily="34" charset="0"/>
                <a:cs typeface="Arial" pitchFamily="34" charset="0"/>
              </a:rPr>
              <a:t>КБ перепрограммируемой </a:t>
            </a:r>
            <a:r>
              <a:rPr lang="ru-RU" sz="3200" dirty="0" err="1" smtClean="0">
                <a:latin typeface="Haettenschweiler" panose="020B0706040902060204" pitchFamily="34" charset="0"/>
                <a:cs typeface="Arial" pitchFamily="34" charset="0"/>
              </a:rPr>
              <a:t>флеш-памяти</a:t>
            </a:r>
            <a:endParaRPr lang="ru-RU" sz="3200" dirty="0" smtClean="0">
              <a:latin typeface="Haettenschweiler" panose="020B0706040902060204" pitchFamily="34" charset="0"/>
              <a:cs typeface="Arial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3200" dirty="0" smtClean="0">
                <a:latin typeface="Haettenschweiler" panose="020B0706040902060204" pitchFamily="34" charset="0"/>
                <a:cs typeface="Arial" pitchFamily="34" charset="0"/>
              </a:rPr>
              <a:t>4КБ </a:t>
            </a:r>
            <a:r>
              <a:rPr lang="ru-RU" sz="3200" dirty="0" err="1" smtClean="0">
                <a:latin typeface="Haettenschweiler" panose="020B0706040902060204" pitchFamily="34" charset="0"/>
                <a:cs typeface="Arial" pitchFamily="34" charset="0"/>
              </a:rPr>
              <a:t>флеш-памяти</a:t>
            </a:r>
            <a:r>
              <a:rPr lang="ru-RU" sz="3200" dirty="0" smtClean="0">
                <a:latin typeface="Haettenschweiler" panose="020B0706040902060204" pitchFamily="34" charset="0"/>
                <a:cs typeface="Arial" pitchFamily="34" charset="0"/>
              </a:rPr>
              <a:t> для данных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3200" dirty="0" smtClean="0">
                <a:latin typeface="Haettenschweiler" panose="020B0706040902060204" pitchFamily="34" charset="0"/>
                <a:cs typeface="Arial" pitchFamily="34" charset="0"/>
              </a:rPr>
              <a:t>4КБ оперативной памяти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3200" dirty="0" smtClean="0">
                <a:latin typeface="Haettenschweiler" panose="020B0706040902060204" pitchFamily="34" charset="0"/>
                <a:cs typeface="Arial" pitchFamily="34" charset="0"/>
              </a:rPr>
              <a:t>Напряжение питания 5В</a:t>
            </a:r>
            <a:endParaRPr lang="ru-RU" sz="3200" dirty="0">
              <a:latin typeface="Haettenschweiler" panose="020B0706040902060204" pitchFamily="34" charset="0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" r="4162"/>
          <a:stretch/>
        </p:blipFill>
        <p:spPr bwMode="auto">
          <a:xfrm>
            <a:off x="341194" y="3717032"/>
            <a:ext cx="8188657" cy="2988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15</a:t>
            </a:fld>
            <a:endParaRPr lang="ru-RU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24" y="925165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55" y="6706012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96" y="-99392"/>
            <a:ext cx="1506537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35696" y="-531440"/>
            <a:ext cx="4423048" cy="1371600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rgbClr val="C00000"/>
                </a:solidFill>
                <a:latin typeface="Impact" panose="020B0806030902050204" pitchFamily="34" charset="0"/>
              </a:rPr>
              <a:t>Микроконтроллер</a:t>
            </a:r>
            <a:r>
              <a:rPr lang="en-US" dirty="0" smtClean="0">
                <a:solidFill>
                  <a:srgbClr val="C00000"/>
                </a:solidFill>
                <a:latin typeface="Impact" panose="020B0806030902050204" pitchFamily="34" charset="0"/>
              </a:rPr>
              <a:t>:</a:t>
            </a:r>
            <a:endParaRPr lang="ru-RU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33888" y="833671"/>
            <a:ext cx="896448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>
                <a:latin typeface="Impact" panose="020B0806030902050204" pitchFamily="34" charset="0"/>
              </a:rPr>
              <a:t> </a:t>
            </a:r>
            <a:r>
              <a:rPr lang="ru-RU" sz="2800" dirty="0" smtClean="0">
                <a:latin typeface="Impact" panose="020B0806030902050204" pitchFamily="34" charset="0"/>
                <a:cs typeface="Times New Roman" pitchFamily="18" charset="0"/>
              </a:rPr>
              <a:t>Основные аппаратные интерфейсы</a:t>
            </a:r>
          </a:p>
          <a:p>
            <a:r>
              <a:rPr lang="en-US" sz="2800" dirty="0" smtClean="0">
                <a:latin typeface="Impact" panose="020B0806030902050204" pitchFamily="34" charset="0"/>
                <a:cs typeface="Times New Roman" pitchFamily="18" charset="0"/>
              </a:rPr>
              <a:t>- TWI (Two-wire Serial Interface)</a:t>
            </a:r>
          </a:p>
          <a:p>
            <a:pPr>
              <a:buFontTx/>
              <a:buChar char="-"/>
            </a:pPr>
            <a:r>
              <a:rPr lang="en-US" sz="2800" dirty="0" smtClean="0">
                <a:latin typeface="Impact" panose="020B0806030902050204" pitchFamily="34" charset="0"/>
                <a:cs typeface="Times New Roman" pitchFamily="18" charset="0"/>
              </a:rPr>
              <a:t> USART (Universal Synchronous and Asynchronous serial Receiver and Transmitter</a:t>
            </a:r>
          </a:p>
          <a:p>
            <a:pPr>
              <a:buFontTx/>
              <a:buChar char="-"/>
            </a:pPr>
            <a:r>
              <a:rPr lang="en-US" sz="2800" dirty="0" smtClean="0">
                <a:latin typeface="Impact" panose="020B0806030902050204" pitchFamily="34" charset="0"/>
                <a:cs typeface="Times New Roman" pitchFamily="18" charset="0"/>
              </a:rPr>
              <a:t> The 16-bit Timer/Counter</a:t>
            </a:r>
          </a:p>
          <a:p>
            <a:pPr>
              <a:buFontTx/>
              <a:buChar char="-"/>
            </a:pPr>
            <a:r>
              <a:rPr lang="en-US" sz="2800" dirty="0" smtClean="0">
                <a:latin typeface="Impact" panose="020B0806030902050204" pitchFamily="34" charset="0"/>
                <a:cs typeface="Times New Roman" pitchFamily="18" charset="0"/>
              </a:rPr>
              <a:t> 53 Programmable I/O Lines</a:t>
            </a:r>
            <a:endParaRPr lang="ru-RU" sz="2800" dirty="0">
              <a:latin typeface="Impact" panose="020B0806030902050204" pitchFamily="34" charset="0"/>
              <a:cs typeface="Times New Roman" pitchFamily="18" charset="0"/>
            </a:endParaRPr>
          </a:p>
        </p:txBody>
      </p:sp>
      <p:pic>
        <p:nvPicPr>
          <p:cNvPr id="5" name="Picture 2" descr="C:\Users\Admin\Downloads\Lqv_2L-nD9w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1" y="2420888"/>
            <a:ext cx="4572000" cy="3501008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2" y="3501008"/>
            <a:ext cx="4290614" cy="3212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16</a:t>
            </a:fld>
            <a:endParaRPr lang="ru-RU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26" y="750326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25" y="6165304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392"/>
            <a:ext cx="1506537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539552" y="6344652"/>
            <a:ext cx="23937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/>
              <a:t>Лига </a:t>
            </a:r>
            <a:r>
              <a:rPr lang="ru-RU" sz="1400" dirty="0" err="1"/>
              <a:t>Регуляр</a:t>
            </a:r>
            <a:r>
              <a:rPr lang="ru-RU" sz="1400" dirty="0"/>
              <a:t> 2019 </a:t>
            </a:r>
            <a:r>
              <a:rPr lang="en-GB" sz="1400" dirty="0" err="1"/>
              <a:t>Cansat</a:t>
            </a:r>
            <a:r>
              <a:rPr lang="en-GB" sz="1400" dirty="0"/>
              <a:t> 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3635896" y="6344651"/>
            <a:ext cx="2767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/>
              <a:t>Презентация команды </a:t>
            </a:r>
            <a:r>
              <a:rPr lang="ru-RU" sz="1400" dirty="0" err="1"/>
              <a:t>Кыырай</a:t>
            </a:r>
            <a:endParaRPr lang="ru-RU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51719" y="-396372"/>
            <a:ext cx="6533009" cy="1252728"/>
          </a:xfrm>
        </p:spPr>
        <p:txBody>
          <a:bodyPr/>
          <a:lstStyle/>
          <a:p>
            <a:r>
              <a:rPr lang="ru-RU" dirty="0" smtClean="0">
                <a:solidFill>
                  <a:srgbClr val="C00000"/>
                </a:solidFill>
                <a:latin typeface="Impact" panose="020B0806030902050204" pitchFamily="34" charset="0"/>
              </a:rPr>
              <a:t>Датчик температуры </a:t>
            </a:r>
            <a:r>
              <a:rPr lang="en-US" dirty="0" smtClean="0">
                <a:solidFill>
                  <a:srgbClr val="C00000"/>
                </a:solidFill>
                <a:latin typeface="Impact" panose="020B0806030902050204" pitchFamily="34" charset="0"/>
              </a:rPr>
              <a:t>DS18B20</a:t>
            </a:r>
            <a:endParaRPr lang="ru-RU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63888" y="856356"/>
            <a:ext cx="571500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 </a:t>
            </a:r>
            <a:r>
              <a:rPr lang="ru-RU" sz="2400" dirty="0">
                <a:latin typeface="Haettenschweiler" panose="020B0706040902060204" pitchFamily="34" charset="0"/>
                <a:cs typeface="Times New Roman" pitchFamily="18" charset="0"/>
              </a:rPr>
              <a:t>О</a:t>
            </a: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ткалиброванный цифровой термометр  с разрешением от 9 до 12 </a:t>
            </a:r>
            <a:r>
              <a:rPr lang="en-US" sz="2400" dirty="0" smtClean="0">
                <a:latin typeface="Haettenschweiler" panose="020B0706040902060204" pitchFamily="34" charset="0"/>
                <a:cs typeface="Times New Roman" pitchFamily="18" charset="0"/>
              </a:rPr>
              <a:t>bit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(дискретность 0.0625С)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 Обменивается данными по 1</a:t>
            </a:r>
            <a:r>
              <a:rPr lang="sah-RU" sz="2400" dirty="0" smtClean="0">
                <a:latin typeface="Haettenschweiler" panose="020B0706040902060204" pitchFamily="34" charset="0"/>
                <a:cs typeface="Times New Roman" pitchFamily="18" charset="0"/>
              </a:rPr>
              <a:t>-</a:t>
            </a:r>
            <a:r>
              <a:rPr lang="en-US" sz="2400" dirty="0" smtClean="0">
                <a:latin typeface="Haettenschweiler" panose="020B0706040902060204" pitchFamily="34" charset="0"/>
                <a:cs typeface="Times New Roman" pitchFamily="18" charset="0"/>
              </a:rPr>
              <a:t>Wire</a:t>
            </a: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 шине и при этом может быть как единственным устройством на линии </a:t>
            </a:r>
            <a:r>
              <a:rPr lang="ru-RU" sz="2400" dirty="0" err="1" smtClean="0">
                <a:latin typeface="Haettenschweiler" panose="020B0706040902060204" pitchFamily="34" charset="0"/>
                <a:cs typeface="Times New Roman" pitchFamily="18" charset="0"/>
              </a:rPr>
              <a:t>тк</a:t>
            </a: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 и работать в группе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 Напряжение питания от 3 до 5.5 В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 Точность измерений +-0.5</a:t>
            </a:r>
            <a:r>
              <a:rPr lang="sah-RU" sz="2400" dirty="0" smtClean="0">
                <a:latin typeface="Haettenschweiler" panose="020B0706040902060204" pitchFamily="34" charset="0"/>
                <a:cs typeface="Times New Roman" pitchFamily="18" charset="0"/>
              </a:rPr>
              <a:t>С </a:t>
            </a: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в </a:t>
            </a:r>
            <a:r>
              <a:rPr lang="ru-RU" sz="2400" dirty="0" err="1" smtClean="0">
                <a:latin typeface="Haettenschweiler" panose="020B0706040902060204" pitchFamily="34" charset="0"/>
                <a:cs typeface="Times New Roman" pitchFamily="18" charset="0"/>
              </a:rPr>
              <a:t>дапазоне</a:t>
            </a: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 от -10С до +85С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 Чтобы начать измерение необходимо подать команду начала (0х44)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 После конвертирования, полученные данные запоминаются в 2-байтовом регистре температуры в оперативной памяти, и </a:t>
            </a:r>
            <a:r>
              <a:rPr lang="en-US" sz="2400" dirty="0" smtClean="0">
                <a:latin typeface="Haettenschweiler" panose="020B0706040902060204" pitchFamily="34" charset="0"/>
                <a:cs typeface="Times New Roman" pitchFamily="18" charset="0"/>
              </a:rPr>
              <a:t>DS18B20</a:t>
            </a: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 возвращается к неактивному состоянию.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 Максимальное время измерения 750мс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436" t="-8539" r="75781" b="8539"/>
          <a:stretch/>
        </p:blipFill>
        <p:spPr bwMode="auto">
          <a:xfrm>
            <a:off x="323528" y="980727"/>
            <a:ext cx="2088232" cy="5141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17</a:t>
            </a:fld>
            <a:endParaRPr lang="ru-RU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28574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6741368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392"/>
            <a:ext cx="1506537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3775"/>
            <a:ext cx="1506537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64705"/>
            <a:ext cx="4355976" cy="937503"/>
          </a:xfrm>
        </p:spPr>
        <p:txBody>
          <a:bodyPr>
            <a:noAutofit/>
          </a:bodyPr>
          <a:lstStyle/>
          <a:p>
            <a:r>
              <a:rPr lang="ru-RU" sz="2800" dirty="0" smtClean="0">
                <a:solidFill>
                  <a:srgbClr val="C00000"/>
                </a:solidFill>
                <a:latin typeface="Impact" panose="020B0806030902050204" pitchFamily="34" charset="0"/>
              </a:rPr>
              <a:t>Датчик давления </a:t>
            </a:r>
            <a:r>
              <a:rPr lang="en-US" sz="2800" dirty="0" smtClean="0">
                <a:solidFill>
                  <a:srgbClr val="C00000"/>
                </a:solidFill>
                <a:latin typeface="Impact" panose="020B0806030902050204" pitchFamily="34" charset="0"/>
              </a:rPr>
              <a:t>BMP280</a:t>
            </a:r>
            <a:endParaRPr lang="ru-RU" sz="2800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63888" y="-142775"/>
            <a:ext cx="5715072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b="1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Напряжение питания модуля: 3,3 или 5 В постоянного тока (поддерживаются оба уровня).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Потребляемый ток: до 2 мА во время измерений (зависит от режима точности).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Потребляемый ток: до 0,2 мА в режиме ожидания.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Измеряемое давление: от 30'000 до 110'000 Па (разрешение 0,16 Па)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Измеряемая температура: от 0 до +65 °C (разрешение 0,01°C)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Рабочая частота шины I2C: до 3,4 МГц.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Адрес модуля на шине I2C: 0x77.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Уровень логической «1» на шине I2C: от 0,7*</a:t>
            </a:r>
            <a:r>
              <a:rPr lang="ru-RU" sz="2400" dirty="0" err="1" smtClean="0">
                <a:latin typeface="Haettenschweiler" panose="020B0706040902060204" pitchFamily="34" charset="0"/>
                <a:cs typeface="Times New Roman" pitchFamily="18" charset="0"/>
              </a:rPr>
              <a:t>Vcc</a:t>
            </a: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 до </a:t>
            </a:r>
            <a:r>
              <a:rPr lang="ru-RU" sz="2400" dirty="0" err="1" smtClean="0">
                <a:latin typeface="Haettenschweiler" panose="020B0706040902060204" pitchFamily="34" charset="0"/>
                <a:cs typeface="Times New Roman" pitchFamily="18" charset="0"/>
              </a:rPr>
              <a:t>Vcc</a:t>
            </a: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 (где </a:t>
            </a:r>
            <a:r>
              <a:rPr lang="ru-RU" sz="2400" dirty="0" err="1" smtClean="0">
                <a:latin typeface="Haettenschweiler" panose="020B0706040902060204" pitchFamily="34" charset="0"/>
                <a:cs typeface="Times New Roman" pitchFamily="18" charset="0"/>
              </a:rPr>
              <a:t>Vcc</a:t>
            </a: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 это напряжение питания модуля)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Подготовка к первому запуску после подачи питания: не менее 2 мс.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Рабочая температура: -40 … +85 °C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Габариты: 30x30 мм.</a:t>
            </a:r>
          </a:p>
          <a:p>
            <a:endParaRPr lang="ru-RU" dirty="0"/>
          </a:p>
        </p:txBody>
      </p:sp>
      <p:pic>
        <p:nvPicPr>
          <p:cNvPr id="6146" name="Picture 2" descr="C:\Users\Admin\Downloads\bmp280_circuit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2732" y="3861048"/>
            <a:ext cx="2928958" cy="2783253"/>
          </a:xfrm>
          <a:prstGeom prst="rect">
            <a:avLst/>
          </a:prstGeom>
          <a:noFill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5" t="5568" r="7273" b="4378"/>
          <a:stretch/>
        </p:blipFill>
        <p:spPr bwMode="auto">
          <a:xfrm>
            <a:off x="500327" y="1622815"/>
            <a:ext cx="2333767" cy="2238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18</a:t>
            </a:fld>
            <a:endParaRPr lang="ru-RU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12" y="6741368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690" y="27550"/>
            <a:ext cx="5823397" cy="7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9" y="897908"/>
            <a:ext cx="3971577" cy="77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7778" y="-387424"/>
            <a:ext cx="6769021" cy="1008112"/>
          </a:xfrm>
        </p:spPr>
        <p:txBody>
          <a:bodyPr/>
          <a:lstStyle/>
          <a:p>
            <a:r>
              <a:rPr lang="ru-RU" dirty="0" smtClean="0">
                <a:solidFill>
                  <a:srgbClr val="C00000"/>
                </a:solidFill>
                <a:latin typeface="Impact" panose="020B0806030902050204" pitchFamily="34" charset="0"/>
              </a:rPr>
              <a:t>Акселерометр </a:t>
            </a:r>
            <a:r>
              <a:rPr lang="en-US" dirty="0" smtClean="0">
                <a:solidFill>
                  <a:srgbClr val="C00000"/>
                </a:solidFill>
                <a:latin typeface="Impact" panose="020B0806030902050204" pitchFamily="34" charset="0"/>
              </a:rPr>
              <a:t>ADXL345</a:t>
            </a:r>
            <a:endParaRPr lang="ru-RU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29058" y="917912"/>
            <a:ext cx="5214942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Напряжение питания от 2 до 3,6 вольт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Ток, потребляемый в рабочем режиме от 40 до 150 мкА, в зависимости от частоты опроса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Разрешающая способность от 10 до 13 бит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3 оси акселерометра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Рабочий диапазон температур от -40 до +85 градусов Цельсия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Цифровые интерфейсы SPI (трех- или </a:t>
            </a:r>
            <a:r>
              <a:rPr lang="ru-RU" sz="2400" dirty="0" err="1" smtClean="0">
                <a:latin typeface="Haettenschweiler" panose="020B0706040902060204" pitchFamily="34" charset="0"/>
                <a:cs typeface="Times New Roman" pitchFamily="18" charset="0"/>
              </a:rPr>
              <a:t>четырехпроводный</a:t>
            </a: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) и I2C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Детектирование событий: толчок, двойной толчок, свободное падение, наличие активности по осям, отсутствие активности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2 программируемых выхода событий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Корпус LGA размером 3×5×1 мм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Устойчив к ударам с ускорениями до 10000</a:t>
            </a:r>
            <a:r>
              <a:rPr lang="en-US" sz="2400" dirty="0" smtClean="0">
                <a:latin typeface="Haettenschweiler" panose="020B0706040902060204" pitchFamily="34" charset="0"/>
                <a:cs typeface="Times New Roman" pitchFamily="18" charset="0"/>
              </a:rPr>
              <a:t>G</a:t>
            </a:r>
            <a:endParaRPr lang="ru-RU" sz="2400" dirty="0" smtClean="0">
              <a:latin typeface="Haettenschweiler" panose="020B0706040902060204" pitchFamily="34" charset="0"/>
              <a:cs typeface="Times New Roman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896048"/>
            <a:ext cx="3456384" cy="273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 descr="C:\Users\авы\Downloads\_VC3OcPnEHI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5" t="7471" r="38223" b="50000"/>
          <a:stretch/>
        </p:blipFill>
        <p:spPr bwMode="auto">
          <a:xfrm>
            <a:off x="323528" y="1052736"/>
            <a:ext cx="3188502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19</a:t>
            </a:fld>
            <a:endParaRPr lang="ru-RU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33" y="615355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26" y="6741368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-99392"/>
            <a:ext cx="1506537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907704" y="-99392"/>
            <a:ext cx="6846984" cy="720080"/>
          </a:xfrm>
        </p:spPr>
        <p:txBody>
          <a:bodyPr/>
          <a:lstStyle/>
          <a:p>
            <a:r>
              <a:rPr lang="ru-RU" sz="4000" dirty="0" smtClean="0">
                <a:solidFill>
                  <a:schemeClr val="tx2"/>
                </a:solidFill>
                <a:latin typeface="Impact" panose="020B0806030902050204" pitchFamily="34" charset="0"/>
                <a:cs typeface="Shonar Bangla" panose="020B0502040204020203" pitchFamily="34" charset="0"/>
              </a:rPr>
              <a:t>Состав</a:t>
            </a:r>
            <a:r>
              <a:rPr lang="ru-RU" dirty="0" smtClean="0">
                <a:solidFill>
                  <a:schemeClr val="tx2"/>
                </a:solidFill>
                <a:latin typeface="Impact" panose="020B0806030902050204" pitchFamily="34" charset="0"/>
                <a:cs typeface="Shonar Bangla" panose="020B0502040204020203" pitchFamily="34" charset="0"/>
              </a:rPr>
              <a:t> </a:t>
            </a:r>
            <a:r>
              <a:rPr lang="ru-RU" sz="4000" dirty="0" smtClean="0">
                <a:solidFill>
                  <a:schemeClr val="tx2"/>
                </a:solidFill>
                <a:latin typeface="Impact" panose="020B0806030902050204" pitchFamily="34" charset="0"/>
                <a:cs typeface="Shonar Bangla" panose="020B0502040204020203" pitchFamily="34" charset="0"/>
              </a:rPr>
              <a:t>команды</a:t>
            </a:r>
            <a:r>
              <a:rPr lang="ru-RU" dirty="0" smtClean="0">
                <a:solidFill>
                  <a:schemeClr val="tx2"/>
                </a:solidFill>
                <a:latin typeface="Impact" panose="020B0806030902050204" pitchFamily="34" charset="0"/>
                <a:cs typeface="Shonar Bangla" panose="020B0502040204020203" pitchFamily="34" charset="0"/>
              </a:rPr>
              <a:t> </a:t>
            </a:r>
            <a:r>
              <a:rPr lang="ru-RU" sz="4000" dirty="0" smtClean="0">
                <a:solidFill>
                  <a:schemeClr val="tx2"/>
                </a:solidFill>
                <a:latin typeface="Impact" panose="020B0806030902050204" pitchFamily="34" charset="0"/>
                <a:cs typeface="Shonar Bangla" panose="020B0502040204020203" pitchFamily="34" charset="0"/>
              </a:rPr>
              <a:t>«Кыырай»</a:t>
            </a:r>
            <a:endParaRPr lang="ru-RU" sz="4000" dirty="0">
              <a:solidFill>
                <a:schemeClr val="tx2"/>
              </a:solidFill>
              <a:latin typeface="Impact" panose="020B0806030902050204" pitchFamily="34" charset="0"/>
              <a:cs typeface="Shonar Bangla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77794" y="3174590"/>
            <a:ext cx="3678182" cy="13803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Технический Консультант</a:t>
            </a:r>
            <a:endParaRPr lang="en-US" sz="2400" dirty="0" smtClean="0">
              <a:solidFill>
                <a:schemeClr val="tx1"/>
              </a:solidFill>
              <a:latin typeface="Haettenschweiler" panose="020B0706040902060204" pitchFamily="34" charset="0"/>
              <a:cs typeface="Times New Roman" pitchFamily="18" charset="0"/>
            </a:endParaRPr>
          </a:p>
          <a:p>
            <a:pPr algn="ctr"/>
            <a:r>
              <a:rPr lang="ru-RU" sz="24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Петров </a:t>
            </a:r>
            <a:r>
              <a:rPr lang="ru-RU" sz="2400" dirty="0" err="1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Ньургун</a:t>
            </a:r>
            <a:r>
              <a:rPr lang="ru-RU" sz="24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 Маратович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334816" y="1607910"/>
            <a:ext cx="4341040" cy="13803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Руководитель Группы</a:t>
            </a:r>
            <a:endParaRPr lang="ru-RU" sz="2400" dirty="0">
              <a:solidFill>
                <a:schemeClr val="tx1"/>
              </a:solidFill>
              <a:latin typeface="Haettenschweiler" panose="020B0706040902060204" pitchFamily="34" charset="0"/>
              <a:cs typeface="Times New Roman" pitchFamily="18" charset="0"/>
            </a:endParaRPr>
          </a:p>
          <a:p>
            <a:pPr algn="ctr"/>
            <a:r>
              <a:rPr lang="ru-RU" sz="24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Петров Марат Ефимович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6829721" y="4643812"/>
            <a:ext cx="2206775" cy="13936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Программист</a:t>
            </a:r>
          </a:p>
          <a:p>
            <a:pPr algn="ctr"/>
            <a:r>
              <a:rPr lang="ru-RU" sz="2400" dirty="0" err="1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Колодезников</a:t>
            </a:r>
            <a:r>
              <a:rPr lang="ru-RU" sz="24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 Егор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79512" y="4646903"/>
            <a:ext cx="2160240" cy="13936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Капитан команды</a:t>
            </a:r>
          </a:p>
          <a:p>
            <a:pPr algn="ctr"/>
            <a:r>
              <a:rPr lang="ru-RU" sz="24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Попов Владимир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4573116" y="3174590"/>
            <a:ext cx="3959324" cy="13803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Научный руководитель</a:t>
            </a:r>
          </a:p>
          <a:p>
            <a:pPr algn="ctr"/>
            <a:r>
              <a:rPr lang="ru-RU" sz="24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Романов Юрий </a:t>
            </a:r>
          </a:p>
          <a:p>
            <a:pPr algn="ctr"/>
            <a:r>
              <a:rPr lang="ru-RU" sz="24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Николаевич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4562264" y="4643812"/>
            <a:ext cx="2063501" cy="13936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3</a:t>
            </a:r>
            <a:r>
              <a:rPr lang="en-US" sz="24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d </a:t>
            </a:r>
            <a:r>
              <a:rPr lang="ru-RU" sz="24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моделист</a:t>
            </a:r>
            <a:endParaRPr lang="ru-RU" sz="2400" dirty="0" smtClean="0">
              <a:solidFill>
                <a:schemeClr val="tx1"/>
              </a:solidFill>
              <a:latin typeface="Haettenschweiler" panose="020B0706040902060204" pitchFamily="34" charset="0"/>
              <a:cs typeface="Times New Roman" pitchFamily="18" charset="0"/>
            </a:endParaRPr>
          </a:p>
          <a:p>
            <a:pPr algn="ctr"/>
            <a:r>
              <a:rPr lang="ru-RU" sz="24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Антонов Алексей</a:t>
            </a:r>
            <a:endParaRPr lang="ru-RU" sz="2400" dirty="0">
              <a:solidFill>
                <a:schemeClr val="tx1"/>
              </a:solidFill>
              <a:latin typeface="Haettenschweiler" panose="020B0706040902060204" pitchFamily="34" charset="0"/>
              <a:cs typeface="Times New Roman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516884" y="4646903"/>
            <a:ext cx="1839091" cy="13936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Техник</a:t>
            </a:r>
          </a:p>
          <a:p>
            <a:pPr algn="ctr"/>
            <a:r>
              <a:rPr lang="ru-RU" sz="24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Николаев Ян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</a:t>
            </a:fld>
            <a:endParaRPr lang="ru-RU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59" y="846683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8" y="6137522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392"/>
            <a:ext cx="1506537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503192" y="6527480"/>
            <a:ext cx="2393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/>
              <a:t>Лига </a:t>
            </a:r>
            <a:r>
              <a:rPr lang="ru-RU" sz="1400" dirty="0" err="1" smtClean="0"/>
              <a:t>Регуляр</a:t>
            </a:r>
            <a:r>
              <a:rPr lang="ru-RU" sz="1400" dirty="0" smtClean="0"/>
              <a:t> 2019 </a:t>
            </a:r>
            <a:r>
              <a:rPr lang="en-US" sz="1400" dirty="0" err="1" smtClean="0"/>
              <a:t>Cansat</a:t>
            </a:r>
            <a:r>
              <a:rPr lang="en-US" sz="1400" dirty="0" smtClean="0"/>
              <a:t> </a:t>
            </a:r>
            <a:endParaRPr lang="ru-RU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5292080" y="6527481"/>
            <a:ext cx="2767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/>
              <a:t>Презентация команды </a:t>
            </a:r>
            <a:r>
              <a:rPr lang="ru-RU" sz="1400" dirty="0" err="1" smtClean="0"/>
              <a:t>Кыырай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4046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-99392"/>
            <a:ext cx="6768752" cy="998742"/>
          </a:xfrm>
        </p:spPr>
        <p:txBody>
          <a:bodyPr/>
          <a:lstStyle/>
          <a:p>
            <a:r>
              <a:rPr lang="ru-RU" dirty="0" smtClean="0">
                <a:solidFill>
                  <a:srgbClr val="C00000"/>
                </a:solidFill>
                <a:latin typeface="Impact" panose="020B0806030902050204" pitchFamily="34" charset="0"/>
              </a:rPr>
              <a:t>Радио-модуль </a:t>
            </a:r>
            <a:r>
              <a:rPr lang="en-US" dirty="0" smtClean="0">
                <a:solidFill>
                  <a:srgbClr val="C00000"/>
                </a:solidFill>
                <a:latin typeface="Impact" panose="020B0806030902050204" pitchFamily="34" charset="0"/>
              </a:rPr>
              <a:t>E01-ML01SP2</a:t>
            </a:r>
            <a:endParaRPr lang="ru-RU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113" y="928490"/>
            <a:ext cx="728667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Haettenschweiler" pitchFamily="34" charset="0"/>
              </a:rPr>
              <a:t>[IC] : nRF24L01P</a:t>
            </a:r>
          </a:p>
          <a:p>
            <a:r>
              <a:rPr lang="ru-RU" sz="2400" dirty="0" smtClean="0">
                <a:latin typeface="Haettenschweiler" pitchFamily="34" charset="0"/>
              </a:rPr>
              <a:t>[Частота] : 2,4 ~ 2,525 ГГц</a:t>
            </a:r>
          </a:p>
          <a:p>
            <a:r>
              <a:rPr lang="ru-RU" sz="2400" dirty="0" smtClean="0">
                <a:latin typeface="Haettenschweiler" pitchFamily="34" charset="0"/>
              </a:rPr>
              <a:t>[Мощность] : 20 </a:t>
            </a:r>
            <a:r>
              <a:rPr lang="ru-RU" sz="2400" dirty="0" err="1" smtClean="0">
                <a:latin typeface="Haettenschweiler" pitchFamily="34" charset="0"/>
              </a:rPr>
              <a:t>дБм</a:t>
            </a:r>
            <a:endParaRPr lang="ru-RU" sz="2400" dirty="0" smtClean="0">
              <a:latin typeface="Haettenschweiler" pitchFamily="34" charset="0"/>
            </a:endParaRPr>
          </a:p>
          <a:p>
            <a:r>
              <a:rPr lang="ru-RU" sz="2400" dirty="0" smtClean="0">
                <a:latin typeface="Haettenschweiler" pitchFamily="34" charset="0"/>
              </a:rPr>
              <a:t>[Расстояние] : 1,8 км</a:t>
            </a:r>
          </a:p>
          <a:p>
            <a:r>
              <a:rPr lang="ru-RU" sz="2400" dirty="0" smtClean="0">
                <a:latin typeface="Haettenschweiler" pitchFamily="34" charset="0"/>
              </a:rPr>
              <a:t>[Интерфейс] : SPI</a:t>
            </a:r>
          </a:p>
          <a:p>
            <a:r>
              <a:rPr lang="ru-RU" sz="2400" dirty="0" smtClean="0">
                <a:latin typeface="Haettenschweiler" pitchFamily="34" charset="0"/>
              </a:rPr>
              <a:t>[Введение] : E01-ML01SP2 основан на оригинальной импортированной форме nRF24L01P </a:t>
            </a:r>
            <a:r>
              <a:rPr lang="ru-RU" sz="2400" dirty="0" err="1" smtClean="0">
                <a:latin typeface="Haettenschweiler" pitchFamily="34" charset="0"/>
              </a:rPr>
              <a:t>Nordic</a:t>
            </a:r>
            <a:r>
              <a:rPr lang="ru-RU" sz="2400" dirty="0" smtClean="0">
                <a:latin typeface="Haettenschweiler" pitchFamily="34" charset="0"/>
              </a:rPr>
              <a:t> в Норвегии. И оснащенный микросхемой усилителя мощности 20 </a:t>
            </a:r>
            <a:r>
              <a:rPr lang="ru-RU" sz="2400" dirty="0" err="1" smtClean="0">
                <a:latin typeface="Haettenschweiler" pitchFamily="34" charset="0"/>
              </a:rPr>
              <a:t>дБм</a:t>
            </a:r>
            <a:r>
              <a:rPr lang="ru-RU" sz="2400" dirty="0" smtClean="0">
                <a:latin typeface="Haettenschweiler" pitchFamily="34" charset="0"/>
              </a:rPr>
              <a:t>, импортированной из США, благодаря которой мощность передачи достигает 100 мВт (20 </a:t>
            </a:r>
            <a:r>
              <a:rPr lang="ru-RU" sz="2400" dirty="0" err="1" smtClean="0">
                <a:latin typeface="Haettenschweiler" pitchFamily="34" charset="0"/>
              </a:rPr>
              <a:t>дБм</a:t>
            </a:r>
            <a:r>
              <a:rPr lang="ru-RU" sz="2400" dirty="0" smtClean="0">
                <a:latin typeface="Haettenschweiler" pitchFamily="34" charset="0"/>
              </a:rPr>
              <a:t>). Профессиональная аппаратная конструкция позволяет использовать модуль небольшого размера, что удобно для всех видов встроенных датчиков.</a:t>
            </a:r>
          </a:p>
          <a:p>
            <a:endParaRPr lang="ru-RU" dirty="0"/>
          </a:p>
        </p:txBody>
      </p:sp>
      <p:pic>
        <p:nvPicPr>
          <p:cNvPr id="2051" name="Picture 3" descr="C:\Users\Admin\Downloads\hnW-CkfIgOU.jpg"/>
          <p:cNvPicPr>
            <a:picLocks noChangeAspect="1" noChangeArrowheads="1"/>
          </p:cNvPicPr>
          <p:nvPr/>
        </p:nvPicPr>
        <p:blipFill rotWithShape="1">
          <a:blip r:embed="rId2"/>
          <a:srcRect l="4673"/>
          <a:stretch/>
        </p:blipFill>
        <p:spPr bwMode="auto">
          <a:xfrm>
            <a:off x="3347864" y="1052736"/>
            <a:ext cx="4290330" cy="1714512"/>
          </a:xfrm>
          <a:prstGeom prst="rect">
            <a:avLst/>
          </a:prstGeom>
          <a:noFill/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20</a:t>
            </a:fld>
            <a:endParaRPr lang="ru-RU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36712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5373216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11" y="-99392"/>
            <a:ext cx="1506537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3630414" y="5726113"/>
            <a:ext cx="2767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/>
              <a:t>Презентация команды </a:t>
            </a:r>
            <a:r>
              <a:rPr lang="ru-RU" sz="1400" dirty="0" err="1"/>
              <a:t>Кыырай</a:t>
            </a:r>
            <a:endParaRPr lang="ru-RU" sz="14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729257" y="5747291"/>
            <a:ext cx="23937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/>
              <a:t>Лига </a:t>
            </a:r>
            <a:r>
              <a:rPr lang="ru-RU" sz="1400" dirty="0" err="1"/>
              <a:t>Регуляр</a:t>
            </a:r>
            <a:r>
              <a:rPr lang="ru-RU" sz="1400" dirty="0"/>
              <a:t> 2019 </a:t>
            </a:r>
            <a:r>
              <a:rPr lang="en-GB" sz="1400" dirty="0" err="1"/>
              <a:t>Cansat</a:t>
            </a:r>
            <a:r>
              <a:rPr lang="en-GB" sz="140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авы\Downloads\a1c2q9Nt5Kg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34" t="24690" r="19976" b="25018"/>
          <a:stretch/>
        </p:blipFill>
        <p:spPr bwMode="auto">
          <a:xfrm rot="16200000">
            <a:off x="5567550" y="912587"/>
            <a:ext cx="3299236" cy="346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07704" y="152718"/>
            <a:ext cx="4340696" cy="683994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Impact" panose="020B0806030902050204" pitchFamily="34" charset="0"/>
              </a:rPr>
              <a:t>GPS</a:t>
            </a:r>
            <a:r>
              <a:rPr lang="ru-RU" dirty="0" smtClean="0">
                <a:solidFill>
                  <a:srgbClr val="C00000"/>
                </a:solidFill>
                <a:latin typeface="Impact" panose="020B0806030902050204" pitchFamily="34" charset="0"/>
              </a:rPr>
              <a:t>-модуль </a:t>
            </a:r>
            <a:r>
              <a:rPr lang="en-US" dirty="0" smtClean="0">
                <a:solidFill>
                  <a:srgbClr val="C00000"/>
                </a:solidFill>
                <a:latin typeface="Impact" panose="020B0806030902050204" pitchFamily="34" charset="0"/>
              </a:rPr>
              <a:t>NEO</a:t>
            </a:r>
            <a:r>
              <a:rPr lang="ru-RU" dirty="0" smtClean="0">
                <a:solidFill>
                  <a:srgbClr val="C00000"/>
                </a:solidFill>
                <a:latin typeface="Impact" panose="020B0806030902050204" pitchFamily="34" charset="0"/>
              </a:rPr>
              <a:t>-</a:t>
            </a:r>
            <a:r>
              <a:rPr lang="en-US" dirty="0" smtClean="0">
                <a:solidFill>
                  <a:srgbClr val="C00000"/>
                </a:solidFill>
                <a:latin typeface="Impact" panose="020B0806030902050204" pitchFamily="34" charset="0"/>
              </a:rPr>
              <a:t>6M</a:t>
            </a:r>
            <a:endParaRPr lang="ru-RU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745" y="950817"/>
            <a:ext cx="5450531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Haettenschweiler" panose="020B0706040902060204" pitchFamily="34" charset="0"/>
              </a:rPr>
              <a:t>Напряжение питания: 3-5 В</a:t>
            </a:r>
          </a:p>
          <a:p>
            <a:r>
              <a:rPr lang="ru-RU" sz="2800" dirty="0">
                <a:latin typeface="Haettenschweiler" panose="020B0706040902060204" pitchFamily="34" charset="0"/>
              </a:rPr>
              <a:t>Точность позиционирования: до 5 м</a:t>
            </a:r>
          </a:p>
          <a:p>
            <a:r>
              <a:rPr lang="ru-RU" sz="2800" dirty="0">
                <a:latin typeface="Haettenschweiler" panose="020B0706040902060204" pitchFamily="34" charset="0"/>
              </a:rPr>
              <a:t>«Горячий старт»: 1 с</a:t>
            </a:r>
          </a:p>
          <a:p>
            <a:r>
              <a:rPr lang="ru-RU" sz="2800" dirty="0">
                <a:latin typeface="Haettenschweiler" panose="020B0706040902060204" pitchFamily="34" charset="0"/>
              </a:rPr>
              <a:t>Чувствительность отслеживания : -162 </a:t>
            </a:r>
            <a:r>
              <a:rPr lang="ru-RU" sz="2800" dirty="0" err="1">
                <a:latin typeface="Haettenschweiler" panose="020B0706040902060204" pitchFamily="34" charset="0"/>
              </a:rPr>
              <a:t>дБм</a:t>
            </a:r>
            <a:endParaRPr lang="ru-RU" sz="2800" dirty="0">
              <a:latin typeface="Haettenschweiler" panose="020B0706040902060204" pitchFamily="34" charset="0"/>
            </a:endParaRPr>
          </a:p>
          <a:p>
            <a:r>
              <a:rPr lang="ru-RU" sz="2800" dirty="0">
                <a:latin typeface="Haettenschweiler" panose="020B0706040902060204" pitchFamily="34" charset="0"/>
              </a:rPr>
              <a:t>Скорость обновления местоположения: 5 Гц</a:t>
            </a:r>
          </a:p>
          <a:p>
            <a:r>
              <a:rPr lang="ru-RU" sz="2800" dirty="0">
                <a:latin typeface="Haettenschweiler" panose="020B0706040902060204" pitchFamily="34" charset="0"/>
              </a:rPr>
              <a:t>Температурный режим: от -40 до 85°C</a:t>
            </a:r>
          </a:p>
          <a:p>
            <a:r>
              <a:rPr lang="ru-RU" sz="2800" dirty="0">
                <a:latin typeface="Haettenschweiler" panose="020B0706040902060204" pitchFamily="34" charset="0"/>
              </a:rPr>
              <a:t>Размер антенны: 18х18 мм</a:t>
            </a:r>
          </a:p>
          <a:p>
            <a:r>
              <a:rPr lang="ru-RU" sz="2800" dirty="0">
                <a:latin typeface="Haettenschweiler" panose="020B0706040902060204" pitchFamily="34" charset="0"/>
              </a:rPr>
              <a:t>Размер модуля: 22x30x13 мм</a:t>
            </a:r>
          </a:p>
          <a:p>
            <a:endParaRPr lang="ru-RU" sz="3200" dirty="0">
              <a:latin typeface="Haettenschweiler" panose="020B070604090206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21</a:t>
            </a:fld>
            <a:endParaRPr lang="ru-RU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88" y="764704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84" y="4509120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392"/>
            <a:ext cx="1506537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971600" y="4982690"/>
            <a:ext cx="23937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/>
              <a:t>Лига </a:t>
            </a:r>
            <a:r>
              <a:rPr lang="ru-RU" sz="1400" dirty="0" err="1"/>
              <a:t>Регуляр</a:t>
            </a:r>
            <a:r>
              <a:rPr lang="ru-RU" sz="1400" dirty="0"/>
              <a:t> 2019 </a:t>
            </a:r>
            <a:r>
              <a:rPr lang="en-GB" sz="1400" dirty="0" err="1"/>
              <a:t>Cansat</a:t>
            </a:r>
            <a:r>
              <a:rPr lang="en-GB" sz="1400" dirty="0"/>
              <a:t> 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635896" y="4979400"/>
            <a:ext cx="2767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/>
              <a:t>Презентация команды </a:t>
            </a:r>
            <a:r>
              <a:rPr lang="ru-RU" sz="1400" dirty="0" err="1"/>
              <a:t>Кыырай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4996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92050" y="-171400"/>
            <a:ext cx="7554789" cy="1371600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rgbClr val="C00000"/>
                </a:solidFill>
                <a:latin typeface="Impact" panose="020B0806030902050204" pitchFamily="34" charset="0"/>
              </a:rPr>
              <a:t>Команда занимается усвоением информации по датчикам</a:t>
            </a:r>
            <a:endParaRPr lang="ru-RU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pic>
        <p:nvPicPr>
          <p:cNvPr id="1026" name="Picture 2" descr="https://pp.userapi.com/c847220/v847220650/18aedd/HY6VQEgMD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42" y="1412776"/>
            <a:ext cx="4107780" cy="320267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22</a:t>
            </a:fld>
            <a:endParaRPr lang="ru-RU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24744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8" y="4725144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86" y="-99392"/>
            <a:ext cx="1506537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611560" y="5229200"/>
            <a:ext cx="23937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/>
              <a:t>Лига </a:t>
            </a:r>
            <a:r>
              <a:rPr lang="ru-RU" sz="1400" dirty="0" err="1"/>
              <a:t>Регуляр</a:t>
            </a:r>
            <a:r>
              <a:rPr lang="ru-RU" sz="1400" dirty="0"/>
              <a:t> 2019 </a:t>
            </a:r>
            <a:r>
              <a:rPr lang="en-GB" sz="1400" dirty="0" err="1"/>
              <a:t>Cansat</a:t>
            </a:r>
            <a:r>
              <a:rPr lang="en-GB" sz="1400" dirty="0"/>
              <a:t>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635896" y="5229199"/>
            <a:ext cx="2767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/>
              <a:t>Презентация команды </a:t>
            </a:r>
            <a:r>
              <a:rPr lang="ru-RU" sz="1400" dirty="0" err="1"/>
              <a:t>Кыырай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78202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1500166" y="2214554"/>
            <a:ext cx="6286544" cy="220028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39752" y="548680"/>
            <a:ext cx="7869890" cy="3143272"/>
          </a:xfrm>
        </p:spPr>
        <p:txBody>
          <a:bodyPr/>
          <a:lstStyle/>
          <a:p>
            <a:r>
              <a:rPr lang="ru-RU" dirty="0" smtClean="0">
                <a:latin typeface="Impact" pitchFamily="34" charset="0"/>
              </a:rPr>
              <a:t>СПАСИБО ЗА ВНИМАНИЕ!</a:t>
            </a:r>
            <a:endParaRPr lang="ru-RU" dirty="0">
              <a:latin typeface="Impact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23</a:t>
            </a:fld>
            <a:endParaRPr lang="ru-RU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9" y="-99392"/>
            <a:ext cx="1506537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68958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9" y="5238700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539552" y="5805264"/>
            <a:ext cx="23937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/>
              <a:t>Лига </a:t>
            </a:r>
            <a:r>
              <a:rPr lang="ru-RU" sz="1400" dirty="0" err="1"/>
              <a:t>Регуляр</a:t>
            </a:r>
            <a:r>
              <a:rPr lang="ru-RU" sz="1400" dirty="0"/>
              <a:t> 2019 </a:t>
            </a:r>
            <a:r>
              <a:rPr lang="en-GB" sz="1400" dirty="0" err="1"/>
              <a:t>Cansat</a:t>
            </a:r>
            <a:r>
              <a:rPr lang="en-GB" sz="1400" dirty="0"/>
              <a:t> 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761606" y="5787062"/>
            <a:ext cx="2767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/>
              <a:t>Презентация команды </a:t>
            </a:r>
            <a:r>
              <a:rPr lang="ru-RU" sz="1400" dirty="0" err="1"/>
              <a:t>Кыырай</a:t>
            </a:r>
            <a:endParaRPr lang="ru-RU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Соединительная линия уступом 17"/>
          <p:cNvCxnSpPr/>
          <p:nvPr/>
        </p:nvCxnSpPr>
        <p:spPr>
          <a:xfrm flipV="1">
            <a:off x="7117478" y="3273121"/>
            <a:ext cx="800899" cy="723397"/>
          </a:xfrm>
          <a:prstGeom prst="bentConnector3">
            <a:avLst>
              <a:gd name="adj1" fmla="val 50000"/>
            </a:avLst>
          </a:prstGeom>
          <a:ln w="38100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65" name="Заголовок 39"/>
          <p:cNvSpPr>
            <a:spLocks noGrp="1"/>
          </p:cNvSpPr>
          <p:nvPr>
            <p:ph type="title"/>
          </p:nvPr>
        </p:nvSpPr>
        <p:spPr>
          <a:xfrm>
            <a:off x="673093" y="225474"/>
            <a:ext cx="8078817" cy="620688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>
                <a:latin typeface="Impact" panose="020B0806030902050204" pitchFamily="34" charset="0"/>
              </a:rPr>
              <a:t>Блок-диаграмма</a:t>
            </a:r>
            <a:r>
              <a:rPr lang="en-US" dirty="0" smtClean="0">
                <a:latin typeface="Impact" panose="020B0806030902050204" pitchFamily="34" charset="0"/>
              </a:rPr>
              <a:t> </a:t>
            </a:r>
            <a:r>
              <a:rPr lang="ru-RU" dirty="0" smtClean="0">
                <a:latin typeface="Impact" panose="020B0806030902050204" pitchFamily="34" charset="0"/>
              </a:rPr>
              <a:t>Спутника </a:t>
            </a:r>
          </a:p>
        </p:txBody>
      </p:sp>
      <p:grpSp>
        <p:nvGrpSpPr>
          <p:cNvPr id="32" name="Группа 31"/>
          <p:cNvGrpSpPr/>
          <p:nvPr/>
        </p:nvGrpSpPr>
        <p:grpSpPr>
          <a:xfrm>
            <a:off x="285720" y="2214554"/>
            <a:ext cx="1697452" cy="3857652"/>
            <a:chOff x="250825" y="1658585"/>
            <a:chExt cx="2656863" cy="3978648"/>
          </a:xfrm>
        </p:grpSpPr>
        <p:sp>
          <p:nvSpPr>
            <p:cNvPr id="10247" name="AutoShape 11"/>
            <p:cNvSpPr>
              <a:spLocks noChangeArrowheads="1"/>
            </p:cNvSpPr>
            <p:nvPr/>
          </p:nvSpPr>
          <p:spPr bwMode="auto">
            <a:xfrm>
              <a:off x="712788" y="3573483"/>
              <a:ext cx="1447800" cy="45720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ru-RU" altLang="ja-JP" sz="1400" dirty="0">
                  <a:latin typeface="+mj-lt"/>
                  <a:cs typeface="HGP明朝E"/>
                </a:rPr>
                <a:t>приемник</a:t>
              </a:r>
              <a:endParaRPr lang="en-US" altLang="ja-JP" sz="1400" dirty="0">
                <a:latin typeface="+mj-lt"/>
                <a:cs typeface="HGP明朝E"/>
              </a:endParaRPr>
            </a:p>
          </p:txBody>
        </p:sp>
        <p:sp>
          <p:nvSpPr>
            <p:cNvPr id="10248" name="Rectangle 12"/>
            <p:cNvSpPr>
              <a:spLocks noChangeArrowheads="1"/>
            </p:cNvSpPr>
            <p:nvPr/>
          </p:nvSpPr>
          <p:spPr bwMode="auto">
            <a:xfrm>
              <a:off x="428625" y="4403746"/>
              <a:ext cx="1981200" cy="9144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ru-RU" altLang="ja-JP" dirty="0" smtClean="0">
                  <a:latin typeface="+mj-lt"/>
                  <a:cs typeface="HGP明朝E"/>
                </a:rPr>
                <a:t>ПК</a:t>
              </a:r>
              <a:endParaRPr lang="en-US" altLang="ja-JP" dirty="0">
                <a:latin typeface="+mj-lt"/>
                <a:cs typeface="HGP明朝E"/>
              </a:endParaRPr>
            </a:p>
          </p:txBody>
        </p:sp>
        <p:sp>
          <p:nvSpPr>
            <p:cNvPr id="10255" name="Rectangle 39"/>
            <p:cNvSpPr>
              <a:spLocks noChangeArrowheads="1"/>
            </p:cNvSpPr>
            <p:nvPr/>
          </p:nvSpPr>
          <p:spPr bwMode="auto">
            <a:xfrm>
              <a:off x="712788" y="2830533"/>
              <a:ext cx="1447800" cy="3429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ru-RU" altLang="ja-JP" sz="1400" dirty="0">
                  <a:latin typeface="+mj-lt"/>
                  <a:cs typeface="HGP明朝E"/>
                </a:rPr>
                <a:t>антенна</a:t>
              </a:r>
              <a:endParaRPr lang="en-US" altLang="ja-JP" sz="1400" dirty="0">
                <a:latin typeface="+mj-lt"/>
                <a:cs typeface="HGP明朝E"/>
              </a:endParaRPr>
            </a:p>
          </p:txBody>
        </p:sp>
        <p:cxnSp>
          <p:nvCxnSpPr>
            <p:cNvPr id="10256" name="AutoShape 44"/>
            <p:cNvCxnSpPr>
              <a:cxnSpLocks noChangeShapeType="1"/>
              <a:stCxn id="10255" idx="2"/>
              <a:endCxn id="10247" idx="0"/>
            </p:cNvCxnSpPr>
            <p:nvPr/>
          </p:nvCxnSpPr>
          <p:spPr bwMode="auto">
            <a:xfrm>
              <a:off x="1436688" y="3173433"/>
              <a:ext cx="0" cy="40005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257" name="AutoShape 45"/>
            <p:cNvCxnSpPr>
              <a:cxnSpLocks noChangeShapeType="1"/>
              <a:stCxn id="10247" idx="2"/>
              <a:endCxn id="10248" idx="0"/>
            </p:cNvCxnSpPr>
            <p:nvPr/>
          </p:nvCxnSpPr>
          <p:spPr bwMode="auto">
            <a:xfrm rot="5400000">
              <a:off x="1241425" y="4208483"/>
              <a:ext cx="373063" cy="17463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0258" name="AutoShape 46"/>
            <p:cNvSpPr>
              <a:spLocks noChangeArrowheads="1"/>
            </p:cNvSpPr>
            <p:nvPr/>
          </p:nvSpPr>
          <p:spPr bwMode="auto">
            <a:xfrm>
              <a:off x="250825" y="2108221"/>
              <a:ext cx="2571750" cy="3529012"/>
            </a:xfrm>
            <a:prstGeom prst="roundRect">
              <a:avLst>
                <a:gd name="adj" fmla="val 16667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>
                <a:latin typeface="Constantia" pitchFamily="18" charset="0"/>
              </a:endParaRPr>
            </a:p>
          </p:txBody>
        </p:sp>
        <p:sp>
          <p:nvSpPr>
            <p:cNvPr id="10259" name="Text Box 15"/>
            <p:cNvSpPr txBox="1">
              <a:spLocks noChangeArrowheads="1"/>
            </p:cNvSpPr>
            <p:nvPr/>
          </p:nvSpPr>
          <p:spPr bwMode="auto">
            <a:xfrm>
              <a:off x="250825" y="1658585"/>
              <a:ext cx="2656863" cy="3174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ru-RU" altLang="ja-JP" sz="1400" dirty="0">
                  <a:latin typeface="Constantia" pitchFamily="18" charset="0"/>
                  <a:cs typeface="HGP明朝E"/>
                </a:rPr>
                <a:t>Наземная станция</a:t>
              </a:r>
              <a:endParaRPr lang="en-US" altLang="ja-JP" sz="1400" dirty="0">
                <a:latin typeface="Constantia" pitchFamily="18" charset="0"/>
                <a:cs typeface="HGP明朝E"/>
              </a:endParaRPr>
            </a:p>
          </p:txBody>
        </p:sp>
      </p:grpSp>
      <p:sp>
        <p:nvSpPr>
          <p:cNvPr id="10245" name="AutoShape 8"/>
          <p:cNvSpPr>
            <a:spLocks noChangeArrowheads="1"/>
          </p:cNvSpPr>
          <p:nvPr/>
        </p:nvSpPr>
        <p:spPr bwMode="auto">
          <a:xfrm>
            <a:off x="3929058" y="2357430"/>
            <a:ext cx="965200" cy="642938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ru-RU" altLang="ja-JP" sz="1400" dirty="0">
                <a:latin typeface="+mj-lt"/>
                <a:cs typeface="HGP明朝E"/>
              </a:rPr>
              <a:t>Датчик </a:t>
            </a:r>
          </a:p>
          <a:p>
            <a:pPr algn="ctr"/>
            <a:r>
              <a:rPr lang="ru-RU" altLang="ja-JP" sz="1400" dirty="0">
                <a:latin typeface="+mj-lt"/>
                <a:cs typeface="HGP明朝E"/>
              </a:rPr>
              <a:t>давления</a:t>
            </a:r>
            <a:endParaRPr lang="en-US" altLang="ja-JP" sz="1400" dirty="0">
              <a:latin typeface="+mj-lt"/>
              <a:cs typeface="HGP明朝E"/>
            </a:endParaRPr>
          </a:p>
        </p:txBody>
      </p:sp>
      <p:grpSp>
        <p:nvGrpSpPr>
          <p:cNvPr id="37" name="Группа 36"/>
          <p:cNvGrpSpPr/>
          <p:nvPr/>
        </p:nvGrpSpPr>
        <p:grpSpPr>
          <a:xfrm>
            <a:off x="2857488" y="2928934"/>
            <a:ext cx="931870" cy="857256"/>
            <a:chOff x="3711568" y="3330562"/>
            <a:chExt cx="1447800" cy="1147763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10246" name="AutoShape 10"/>
            <p:cNvSpPr>
              <a:spLocks noChangeArrowheads="1"/>
            </p:cNvSpPr>
            <p:nvPr/>
          </p:nvSpPr>
          <p:spPr bwMode="auto">
            <a:xfrm>
              <a:off x="3711568" y="4021125"/>
              <a:ext cx="1447800" cy="457200"/>
            </a:xfrm>
            <a:prstGeom prst="roundRect">
              <a:avLst>
                <a:gd name="adj" fmla="val 16667"/>
              </a:avLst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ru-RU" altLang="ja-JP" sz="1400" dirty="0">
                  <a:latin typeface="+mj-lt"/>
                  <a:cs typeface="HGP明朝E"/>
                </a:rPr>
                <a:t>передатчик</a:t>
              </a:r>
              <a:endParaRPr lang="en-US" altLang="ja-JP" sz="1400" dirty="0">
                <a:latin typeface="+mj-lt"/>
                <a:cs typeface="HGP明朝E"/>
              </a:endParaRPr>
            </a:p>
          </p:txBody>
        </p:sp>
        <p:sp>
          <p:nvSpPr>
            <p:cNvPr id="10249" name="Rectangle 19"/>
            <p:cNvSpPr>
              <a:spLocks noChangeArrowheads="1"/>
            </p:cNvSpPr>
            <p:nvPr/>
          </p:nvSpPr>
          <p:spPr bwMode="auto">
            <a:xfrm>
              <a:off x="3756018" y="3330562"/>
              <a:ext cx="1357312" cy="42703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ru-RU" altLang="ja-JP" sz="1400" dirty="0">
                  <a:latin typeface="+mj-lt"/>
                  <a:cs typeface="HGP明朝E"/>
                </a:rPr>
                <a:t>антенна</a:t>
              </a:r>
              <a:endParaRPr lang="en-US" altLang="ja-JP" sz="1400" dirty="0">
                <a:latin typeface="+mj-lt"/>
                <a:cs typeface="HGP明朝E"/>
              </a:endParaRPr>
            </a:p>
          </p:txBody>
        </p:sp>
        <p:cxnSp>
          <p:nvCxnSpPr>
            <p:cNvPr id="10251" name="AutoShape 30"/>
            <p:cNvCxnSpPr>
              <a:cxnSpLocks noChangeShapeType="1"/>
              <a:stCxn id="10246" idx="0"/>
              <a:endCxn id="10249" idx="2"/>
            </p:cNvCxnSpPr>
            <p:nvPr/>
          </p:nvCxnSpPr>
          <p:spPr bwMode="auto">
            <a:xfrm rot="16200000">
              <a:off x="4303705" y="3889363"/>
              <a:ext cx="263525" cy="0"/>
            </a:xfrm>
            <a:prstGeom prst="straightConnector1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10261" name="AutoShape 52"/>
          <p:cNvSpPr>
            <a:spLocks noChangeArrowheads="1"/>
          </p:cNvSpPr>
          <p:nvPr/>
        </p:nvSpPr>
        <p:spPr bwMode="auto">
          <a:xfrm>
            <a:off x="2342064" y="1905341"/>
            <a:ext cx="6616709" cy="4249737"/>
          </a:xfrm>
          <a:prstGeom prst="roundRect">
            <a:avLst>
              <a:gd name="adj" fmla="val 16667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>
              <a:latin typeface="Constantia" pitchFamily="18" charset="0"/>
            </a:endParaRPr>
          </a:p>
        </p:txBody>
      </p:sp>
      <p:sp>
        <p:nvSpPr>
          <p:cNvPr id="10262" name="Text Box 16"/>
          <p:cNvSpPr txBox="1">
            <a:spLocks noChangeArrowheads="1"/>
          </p:cNvSpPr>
          <p:nvPr/>
        </p:nvSpPr>
        <p:spPr bwMode="auto">
          <a:xfrm>
            <a:off x="5459405" y="1643050"/>
            <a:ext cx="1092607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altLang="ja-JP" dirty="0" smtClean="0">
                <a:latin typeface="Constantia" pitchFamily="18" charset="0"/>
                <a:cs typeface="HGP明朝E"/>
              </a:rPr>
              <a:t>Спутник</a:t>
            </a:r>
            <a:endParaRPr lang="en-US" altLang="ja-JP" dirty="0">
              <a:latin typeface="Constantia" pitchFamily="18" charset="0"/>
              <a:cs typeface="HGP明朝E"/>
            </a:endParaRPr>
          </a:p>
        </p:txBody>
      </p:sp>
      <p:sp>
        <p:nvSpPr>
          <p:cNvPr id="10264" name="AutoShape 53"/>
          <p:cNvSpPr>
            <a:spLocks noChangeArrowheads="1"/>
          </p:cNvSpPr>
          <p:nvPr/>
        </p:nvSpPr>
        <p:spPr bwMode="auto">
          <a:xfrm rot="6031086">
            <a:off x="1992994" y="2785699"/>
            <a:ext cx="442803" cy="1035173"/>
          </a:xfrm>
          <a:prstGeom prst="lightningBol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>
              <a:latin typeface="Constantia" pitchFamily="18" charset="0"/>
            </a:endParaRPr>
          </a:p>
        </p:txBody>
      </p:sp>
      <p:sp>
        <p:nvSpPr>
          <p:cNvPr id="49" name="AutoShape 8"/>
          <p:cNvSpPr>
            <a:spLocks noChangeArrowheads="1"/>
          </p:cNvSpPr>
          <p:nvPr/>
        </p:nvSpPr>
        <p:spPr bwMode="auto">
          <a:xfrm>
            <a:off x="7786711" y="4030210"/>
            <a:ext cx="965200" cy="642938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ru-RU" altLang="ja-JP" sz="1400" dirty="0" smtClean="0">
                <a:latin typeface="+mj-lt"/>
                <a:cs typeface="HGP明朝E"/>
              </a:rPr>
              <a:t>Датчик</a:t>
            </a:r>
          </a:p>
          <a:p>
            <a:pPr algn="ctr"/>
            <a:r>
              <a:rPr lang="ru-RU" altLang="ja-JP" sz="1400" dirty="0" smtClean="0">
                <a:latin typeface="+mj-lt"/>
                <a:cs typeface="HGP明朝E"/>
              </a:rPr>
              <a:t>Ускорения</a:t>
            </a:r>
            <a:endParaRPr lang="en-US" altLang="ja-JP" sz="1400" dirty="0" smtClean="0">
              <a:latin typeface="+mj-lt"/>
              <a:cs typeface="HGP明朝E"/>
            </a:endParaRPr>
          </a:p>
        </p:txBody>
      </p:sp>
      <p:cxnSp>
        <p:nvCxnSpPr>
          <p:cNvPr id="56" name="Shape 55"/>
          <p:cNvCxnSpPr>
            <a:stCxn id="10246" idx="2"/>
            <a:endCxn id="10242" idx="1"/>
          </p:cNvCxnSpPr>
          <p:nvPr/>
        </p:nvCxnSpPr>
        <p:spPr>
          <a:xfrm rot="16200000" flipH="1">
            <a:off x="4053283" y="3056329"/>
            <a:ext cx="574675" cy="2034395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hape 57"/>
          <p:cNvCxnSpPr>
            <a:stCxn id="10245" idx="2"/>
          </p:cNvCxnSpPr>
          <p:nvPr/>
        </p:nvCxnSpPr>
        <p:spPr>
          <a:xfrm rot="16200000" flipH="1">
            <a:off x="4384670" y="3027356"/>
            <a:ext cx="1000136" cy="946160"/>
          </a:xfrm>
          <a:prstGeom prst="bentConnector3">
            <a:avLst>
              <a:gd name="adj1" fmla="val 10047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Соединительная линия уступом 59"/>
          <p:cNvCxnSpPr/>
          <p:nvPr/>
        </p:nvCxnSpPr>
        <p:spPr>
          <a:xfrm rot="16200000" flipH="1">
            <a:off x="6168579" y="3187043"/>
            <a:ext cx="869392" cy="186030"/>
          </a:xfrm>
          <a:prstGeom prst="bentConnector3">
            <a:avLst>
              <a:gd name="adj1" fmla="val 5157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единительная линия 69"/>
          <p:cNvCxnSpPr>
            <a:stCxn id="10242" idx="3"/>
            <a:endCxn id="49" idx="1"/>
          </p:cNvCxnSpPr>
          <p:nvPr/>
        </p:nvCxnSpPr>
        <p:spPr>
          <a:xfrm flipV="1">
            <a:off x="7286644" y="4351679"/>
            <a:ext cx="500067" cy="918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AutoShape 8"/>
          <p:cNvSpPr>
            <a:spLocks noChangeArrowheads="1"/>
          </p:cNvSpPr>
          <p:nvPr/>
        </p:nvSpPr>
        <p:spPr bwMode="auto">
          <a:xfrm>
            <a:off x="7042005" y="5376945"/>
            <a:ext cx="822324" cy="500066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ru-RU" altLang="ja-JP" sz="1400" dirty="0" smtClean="0">
                <a:latin typeface="+mj-lt"/>
                <a:cs typeface="HGP明朝E"/>
              </a:rPr>
              <a:t>камера</a:t>
            </a:r>
            <a:endParaRPr lang="en-US" altLang="ja-JP" sz="1400" dirty="0">
              <a:latin typeface="+mj-lt"/>
              <a:cs typeface="HGP明朝E"/>
            </a:endParaRPr>
          </a:p>
        </p:txBody>
      </p:sp>
      <p:sp>
        <p:nvSpPr>
          <p:cNvPr id="99" name="AutoShape 8"/>
          <p:cNvSpPr>
            <a:spLocks noChangeArrowheads="1"/>
          </p:cNvSpPr>
          <p:nvPr/>
        </p:nvSpPr>
        <p:spPr bwMode="auto">
          <a:xfrm>
            <a:off x="7786710" y="2928934"/>
            <a:ext cx="965200" cy="642938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ja-JP" sz="1400" dirty="0" smtClean="0">
                <a:latin typeface="+mj-lt"/>
                <a:cs typeface="HGP明朝E"/>
              </a:rPr>
              <a:t>GPS</a:t>
            </a:r>
            <a:endParaRPr lang="en-US" altLang="ja-JP" sz="1400" dirty="0">
              <a:latin typeface="+mj-lt"/>
              <a:cs typeface="HGP明朝E"/>
            </a:endParaRPr>
          </a:p>
        </p:txBody>
      </p:sp>
      <p:sp>
        <p:nvSpPr>
          <p:cNvPr id="57" name="AutoShape 8"/>
          <p:cNvSpPr>
            <a:spLocks noChangeArrowheads="1"/>
          </p:cNvSpPr>
          <p:nvPr/>
        </p:nvSpPr>
        <p:spPr bwMode="auto">
          <a:xfrm>
            <a:off x="6348029" y="5376945"/>
            <a:ext cx="696519" cy="500066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ru-RU" altLang="ja-JP" sz="1400" dirty="0" smtClean="0">
                <a:latin typeface="+mj-lt"/>
                <a:cs typeface="HGP明朝E"/>
              </a:rPr>
              <a:t>память</a:t>
            </a:r>
            <a:endParaRPr lang="en-US" altLang="ja-JP" sz="1400" dirty="0">
              <a:latin typeface="+mj-lt"/>
              <a:cs typeface="HGP明朝E"/>
            </a:endParaRPr>
          </a:p>
        </p:txBody>
      </p:sp>
      <p:sp>
        <p:nvSpPr>
          <p:cNvPr id="10242" name="Rectangle 4"/>
          <p:cNvSpPr>
            <a:spLocks noChangeArrowheads="1"/>
          </p:cNvSpPr>
          <p:nvPr/>
        </p:nvSpPr>
        <p:spPr bwMode="auto">
          <a:xfrm>
            <a:off x="5357818" y="3714752"/>
            <a:ext cx="1928826" cy="1292225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ja-JP" sz="2000" b="1" dirty="0" smtClean="0">
                <a:latin typeface="+mj-lt"/>
                <a:cs typeface="HGP明朝E"/>
              </a:rPr>
              <a:t>ATmega128</a:t>
            </a:r>
            <a:endParaRPr lang="en-US" altLang="ja-JP" sz="2000" b="1" dirty="0">
              <a:latin typeface="+mj-lt"/>
              <a:cs typeface="HGP明朝E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6048061" y="2321709"/>
            <a:ext cx="1490508" cy="71438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tx1"/>
                </a:solidFill>
              </a:rPr>
              <a:t>Датчик температуры</a:t>
            </a: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3100966" y="5222966"/>
            <a:ext cx="1656184" cy="671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Датчик пыли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46" name="Shape 55"/>
          <p:cNvCxnSpPr>
            <a:stCxn id="13" idx="0"/>
          </p:cNvCxnSpPr>
          <p:nvPr/>
        </p:nvCxnSpPr>
        <p:spPr>
          <a:xfrm rot="5400000" flipH="1" flipV="1">
            <a:off x="4379641" y="4244789"/>
            <a:ext cx="527594" cy="1428760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3</a:t>
            </a:fld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78" y="874737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2" y="6237312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2" y="-99392"/>
            <a:ext cx="1506537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665090" y="6453336"/>
            <a:ext cx="23937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/>
              <a:t>Лига </a:t>
            </a:r>
            <a:r>
              <a:rPr lang="ru-RU" sz="1400" dirty="0" err="1"/>
              <a:t>Регуляр</a:t>
            </a:r>
            <a:r>
              <a:rPr lang="ru-RU" sz="1400" dirty="0"/>
              <a:t> 2019 </a:t>
            </a:r>
            <a:r>
              <a:rPr lang="en-GB" sz="1400" dirty="0" err="1"/>
              <a:t>Cansat</a:t>
            </a:r>
            <a:r>
              <a:rPr lang="en-GB" sz="1400" dirty="0"/>
              <a:t>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664285" y="6453335"/>
            <a:ext cx="2767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/>
              <a:t>Презентация команды </a:t>
            </a:r>
            <a:r>
              <a:rPr lang="ru-RU" sz="1400" dirty="0" err="1"/>
              <a:t>Кыырай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47865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4782" y="54020"/>
            <a:ext cx="9433047" cy="763018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Impact" panose="020B0806030902050204" pitchFamily="34" charset="0"/>
                <a:cs typeface="Times New Roman" pitchFamily="18" charset="0"/>
              </a:rPr>
              <a:t>Работа над проектом</a:t>
            </a:r>
            <a:r>
              <a:rPr lang="en-US" dirty="0" smtClean="0">
                <a:latin typeface="Impact" panose="020B0806030902050204" pitchFamily="34" charset="0"/>
                <a:cs typeface="Times New Roman" pitchFamily="18" charset="0"/>
              </a:rPr>
              <a:t>:</a:t>
            </a:r>
            <a:endParaRPr lang="ru-RU" dirty="0">
              <a:latin typeface="Impact" panose="020B0806030902050204" pitchFamily="34" charset="0"/>
              <a:cs typeface="Times New Roman" pitchFamily="18" charset="0"/>
            </a:endParaRPr>
          </a:p>
        </p:txBody>
      </p:sp>
      <p:pic>
        <p:nvPicPr>
          <p:cNvPr id="4" name="Picture 2" descr="C:\Users\авы\Downloads\Bw3v5spSwZ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2" y="908720"/>
            <a:ext cx="4429156" cy="228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авы\Downloads\5OwrKFaE1GI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80" y="1788535"/>
            <a:ext cx="4143404" cy="385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авы\Downloads\_YbT4UhIP9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492" y="3375241"/>
            <a:ext cx="4429156" cy="295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Скругленная прямоугольная выноска 6"/>
          <p:cNvSpPr/>
          <p:nvPr/>
        </p:nvSpPr>
        <p:spPr>
          <a:xfrm>
            <a:off x="2837782" y="2197289"/>
            <a:ext cx="1418581" cy="1080120"/>
          </a:xfrm>
          <a:prstGeom prst="wedgeRoundRectCallout">
            <a:avLst>
              <a:gd name="adj1" fmla="val -36067"/>
              <a:gd name="adj2" fmla="val 109251"/>
              <a:gd name="adj3" fmla="val 16667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Haettenschweiler" panose="020B0706040902060204" pitchFamily="34" charset="0"/>
              </a:rPr>
              <a:t>Плата датчиков</a:t>
            </a:r>
            <a:endParaRPr lang="ru-RU" sz="2000" dirty="0">
              <a:latin typeface="Haettenschweiler" panose="020B0706040902060204" pitchFamily="34" charset="0"/>
            </a:endParaRPr>
          </a:p>
        </p:txBody>
      </p:sp>
      <p:sp>
        <p:nvSpPr>
          <p:cNvPr id="8" name="Скругленная прямоугольная выноска 7"/>
          <p:cNvSpPr/>
          <p:nvPr/>
        </p:nvSpPr>
        <p:spPr>
          <a:xfrm>
            <a:off x="827584" y="1124018"/>
            <a:ext cx="2141985" cy="1073271"/>
          </a:xfrm>
          <a:prstGeom prst="wedgeRoundRectCallout">
            <a:avLst>
              <a:gd name="adj1" fmla="val 29561"/>
              <a:gd name="adj2" fmla="val 209594"/>
              <a:gd name="adj3" fmla="val 16667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Haettenschweiler" panose="020B0706040902060204" pitchFamily="34" charset="0"/>
              </a:rPr>
              <a:t>Плата МК</a:t>
            </a:r>
            <a:endParaRPr lang="ru-RU" sz="2000" dirty="0" smtClean="0">
              <a:latin typeface="Haettenschweiler" panose="020B0706040902060204" pitchFamily="34" charset="0"/>
            </a:endParaRPr>
          </a:p>
          <a:p>
            <a:pPr algn="ctr"/>
            <a:r>
              <a:rPr lang="en-US" sz="2000" dirty="0">
                <a:latin typeface="Haettenschweiler" panose="020B0706040902060204" pitchFamily="34" charset="0"/>
              </a:rPr>
              <a:t>A</a:t>
            </a:r>
            <a:r>
              <a:rPr lang="en-US" sz="2000" dirty="0" smtClean="0">
                <a:latin typeface="Haettenschweiler" panose="020B0706040902060204" pitchFamily="34" charset="0"/>
              </a:rPr>
              <a:t>tmega128</a:t>
            </a:r>
            <a:endParaRPr lang="ru-RU" sz="2000" dirty="0">
              <a:latin typeface="Haettenschweiler" panose="020B0706040902060204" pitchFamily="34" charset="0"/>
            </a:endParaRPr>
          </a:p>
        </p:txBody>
      </p:sp>
      <p:sp>
        <p:nvSpPr>
          <p:cNvPr id="9" name="Скругленная прямоугольная выноска 8"/>
          <p:cNvSpPr/>
          <p:nvPr/>
        </p:nvSpPr>
        <p:spPr>
          <a:xfrm>
            <a:off x="0" y="2350511"/>
            <a:ext cx="2051720" cy="799663"/>
          </a:xfrm>
          <a:prstGeom prst="wedgeRoundRectCallout">
            <a:avLst>
              <a:gd name="adj1" fmla="val 19427"/>
              <a:gd name="adj2" fmla="val 156588"/>
              <a:gd name="adj3" fmla="val 16667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Haettenschweiler" panose="020B0706040902060204" pitchFamily="34" charset="0"/>
              </a:rPr>
              <a:t>Плата радио-модуля</a:t>
            </a:r>
            <a:endParaRPr lang="ru-RU" sz="2000" dirty="0">
              <a:latin typeface="Haettenschweiler" panose="020B0706040902060204" pitchFamily="34" charset="0"/>
            </a:endParaRPr>
          </a:p>
        </p:txBody>
      </p:sp>
      <p:sp>
        <p:nvSpPr>
          <p:cNvPr id="10" name="Скругленная прямоугольная выноска 9"/>
          <p:cNvSpPr/>
          <p:nvPr/>
        </p:nvSpPr>
        <p:spPr>
          <a:xfrm>
            <a:off x="5580112" y="3717361"/>
            <a:ext cx="1656184" cy="647743"/>
          </a:xfrm>
          <a:prstGeom prst="wedgeRoundRectCallout">
            <a:avLst>
              <a:gd name="adj1" fmla="val -3467"/>
              <a:gd name="adj2" fmla="val 78873"/>
              <a:gd name="adj3" fmla="val 16667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Haettenschweiler" panose="020B0706040902060204" pitchFamily="34" charset="0"/>
              </a:rPr>
              <a:t>Датчик пыли</a:t>
            </a:r>
            <a:endParaRPr lang="ru-RU" sz="2000" dirty="0">
              <a:latin typeface="Haettenschweiler" panose="020B0706040902060204" pitchFamily="34" charset="0"/>
            </a:endParaRPr>
          </a:p>
        </p:txBody>
      </p:sp>
      <p:sp>
        <p:nvSpPr>
          <p:cNvPr id="11" name="Скругленная прямоугольная выноска 10"/>
          <p:cNvSpPr/>
          <p:nvPr/>
        </p:nvSpPr>
        <p:spPr>
          <a:xfrm>
            <a:off x="6228184" y="5725725"/>
            <a:ext cx="1512168" cy="505766"/>
          </a:xfrm>
          <a:prstGeom prst="wedgeRoundRectCallout">
            <a:avLst>
              <a:gd name="adj1" fmla="val -38162"/>
              <a:gd name="adj2" fmla="val -122090"/>
              <a:gd name="adj3" fmla="val 16667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Haettenschweiler" panose="020B0706040902060204" pitchFamily="34" charset="0"/>
              </a:rPr>
              <a:t>GPS</a:t>
            </a:r>
            <a:r>
              <a:rPr lang="ru-RU" sz="2000" dirty="0" smtClean="0">
                <a:latin typeface="Haettenschweiler" panose="020B0706040902060204" pitchFamily="34" charset="0"/>
              </a:rPr>
              <a:t>-модуль</a:t>
            </a:r>
            <a:endParaRPr lang="ru-RU" sz="2000" dirty="0">
              <a:latin typeface="Haettenschweiler" panose="020B0706040902060204" pitchFamily="34" charset="0"/>
            </a:endParaRPr>
          </a:p>
        </p:txBody>
      </p:sp>
      <p:sp>
        <p:nvSpPr>
          <p:cNvPr id="12" name="Скругленная прямоугольная выноска 11"/>
          <p:cNvSpPr/>
          <p:nvPr/>
        </p:nvSpPr>
        <p:spPr>
          <a:xfrm>
            <a:off x="7439914" y="3375241"/>
            <a:ext cx="1656184" cy="684240"/>
          </a:xfrm>
          <a:prstGeom prst="wedgeRoundRectCallout">
            <a:avLst>
              <a:gd name="adj1" fmla="val -19704"/>
              <a:gd name="adj2" fmla="val 122699"/>
              <a:gd name="adj3" fmla="val 16667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Haettenschweiler" panose="020B0706040902060204" pitchFamily="34" charset="0"/>
              </a:rPr>
              <a:t>Аккумулятор</a:t>
            </a:r>
            <a:endParaRPr lang="ru-RU" sz="2000" dirty="0">
              <a:latin typeface="Haettenschweiler" panose="020B0706040902060204" pitchFamily="34" charset="0"/>
            </a:endParaRPr>
          </a:p>
        </p:txBody>
      </p:sp>
      <p:sp>
        <p:nvSpPr>
          <p:cNvPr id="13" name="Скругленная прямоугольная выноска 12"/>
          <p:cNvSpPr/>
          <p:nvPr/>
        </p:nvSpPr>
        <p:spPr>
          <a:xfrm>
            <a:off x="7956376" y="5646187"/>
            <a:ext cx="1187624" cy="664843"/>
          </a:xfrm>
          <a:prstGeom prst="wedgeRoundRectCallout">
            <a:avLst>
              <a:gd name="adj1" fmla="val -41475"/>
              <a:gd name="adj2" fmla="val -119966"/>
              <a:gd name="adj3" fmla="val 16667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Haettenschweiler" panose="020B0706040902060204" pitchFamily="34" charset="0"/>
              </a:rPr>
              <a:t>Камера</a:t>
            </a:r>
            <a:endParaRPr lang="ru-RU" sz="2000" dirty="0">
              <a:latin typeface="Haettenschweiler" panose="020B0706040902060204" pitchFamily="34" charset="0"/>
            </a:endParaRPr>
          </a:p>
        </p:txBody>
      </p:sp>
      <p:sp>
        <p:nvSpPr>
          <p:cNvPr id="15" name="Скругленная прямоугольная выноска 14"/>
          <p:cNvSpPr/>
          <p:nvPr/>
        </p:nvSpPr>
        <p:spPr>
          <a:xfrm>
            <a:off x="4701742" y="1007042"/>
            <a:ext cx="1756740" cy="781493"/>
          </a:xfrm>
          <a:prstGeom prst="wedgeRoundRectCallout">
            <a:avLst>
              <a:gd name="adj1" fmla="val 6795"/>
              <a:gd name="adj2" fmla="val 160480"/>
              <a:gd name="adj3" fmla="val 16667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Haettenschweiler" panose="020B0706040902060204" pitchFamily="34" charset="0"/>
              </a:rPr>
              <a:t>Объектив камеры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4</a:t>
            </a:fld>
            <a:endParaRPr lang="ru-RU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75" y="777577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3" y="6381328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86" y="-99392"/>
            <a:ext cx="1506537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Прямоугольник 13"/>
          <p:cNvSpPr/>
          <p:nvPr/>
        </p:nvSpPr>
        <p:spPr>
          <a:xfrm>
            <a:off x="4454492" y="6550223"/>
            <a:ext cx="2767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/>
              <a:t>Презентация команды </a:t>
            </a:r>
            <a:r>
              <a:rPr lang="ru-RU" sz="1400" dirty="0" err="1"/>
              <a:t>Кыырай</a:t>
            </a:r>
            <a:endParaRPr lang="ru-RU" sz="14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1115616" y="6519445"/>
            <a:ext cx="23937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/>
              <a:t>Лига </a:t>
            </a:r>
            <a:r>
              <a:rPr lang="ru-RU" sz="1400" dirty="0" err="1"/>
              <a:t>Регуляр</a:t>
            </a:r>
            <a:r>
              <a:rPr lang="ru-RU" sz="1400" dirty="0"/>
              <a:t> 2019 </a:t>
            </a:r>
            <a:r>
              <a:rPr lang="en-GB" sz="1400" dirty="0" err="1"/>
              <a:t>Cansat</a:t>
            </a:r>
            <a:r>
              <a:rPr lang="en-GB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293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55776" y="116632"/>
            <a:ext cx="7869890" cy="998742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Impact" panose="020B0806030902050204" pitchFamily="34" charset="0"/>
              </a:rPr>
              <a:t>Конструктор</a:t>
            </a: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23528" y="1844824"/>
            <a:ext cx="739856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3200" dirty="0">
                <a:latin typeface="Haettenschweiler" panose="020B0706040902060204" pitchFamily="34" charset="0"/>
              </a:rPr>
              <a:t>Механический каркас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3200" dirty="0">
                <a:latin typeface="Haettenschweiler" panose="020B0706040902060204" pitchFamily="34" charset="0"/>
              </a:rPr>
              <a:t>Три платы: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3200" dirty="0">
                <a:solidFill>
                  <a:schemeClr val="tx2"/>
                </a:solidFill>
                <a:latin typeface="Haettenschweiler" panose="020B0706040902060204" pitchFamily="34" charset="0"/>
              </a:rPr>
              <a:t>Микроконтроллер Atmega128;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3200" dirty="0">
                <a:solidFill>
                  <a:schemeClr val="tx2"/>
                </a:solidFill>
                <a:latin typeface="Haettenschweiler" panose="020B0706040902060204" pitchFamily="34" charset="0"/>
              </a:rPr>
              <a:t>Научная нагрузка ( датчики температуры, давления и акселерометр);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3200" dirty="0" smtClean="0">
                <a:solidFill>
                  <a:schemeClr val="tx2"/>
                </a:solidFill>
                <a:latin typeface="Haettenschweiler" panose="020B0706040902060204" pitchFamily="34" charset="0"/>
              </a:rPr>
              <a:t>Радио-модуль </a:t>
            </a:r>
            <a:r>
              <a:rPr lang="ru-RU" sz="3200" dirty="0">
                <a:solidFill>
                  <a:schemeClr val="tx2"/>
                </a:solidFill>
                <a:latin typeface="Haettenschweiler" panose="020B0706040902060204" pitchFamily="34" charset="0"/>
              </a:rPr>
              <a:t>(трансивер), частота 430 </a:t>
            </a:r>
            <a:r>
              <a:rPr lang="ru-RU" sz="3200" dirty="0" err="1">
                <a:solidFill>
                  <a:schemeClr val="tx2"/>
                </a:solidFill>
                <a:latin typeface="Haettenschweiler" panose="020B0706040902060204" pitchFamily="34" charset="0"/>
              </a:rPr>
              <a:t>мгц</a:t>
            </a:r>
            <a:r>
              <a:rPr lang="ru-RU" sz="3200" dirty="0">
                <a:latin typeface="Haettenschweiler" panose="020B0706040902060204" pitchFamily="34" charset="0"/>
              </a:rPr>
              <a:t>;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5</a:t>
            </a:fld>
            <a:endParaRPr lang="ru-RU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52736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0" y="4891812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392"/>
            <a:ext cx="1506537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993841" y="5517232"/>
            <a:ext cx="23937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/>
              <a:t>Лига </a:t>
            </a:r>
            <a:r>
              <a:rPr lang="ru-RU" sz="1400" dirty="0" err="1"/>
              <a:t>Регуляр</a:t>
            </a:r>
            <a:r>
              <a:rPr lang="ru-RU" sz="1400" dirty="0"/>
              <a:t> 2019 </a:t>
            </a:r>
            <a:r>
              <a:rPr lang="en-GB" sz="1400" dirty="0" err="1"/>
              <a:t>Cansat</a:t>
            </a:r>
            <a:r>
              <a:rPr lang="en-GB" sz="1400" dirty="0"/>
              <a:t> 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923928" y="5513541"/>
            <a:ext cx="2767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/>
              <a:t>Презентация команды </a:t>
            </a:r>
            <a:r>
              <a:rPr lang="ru-RU" sz="1400" dirty="0" err="1"/>
              <a:t>Кыырай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53397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-26364" y="-74959"/>
            <a:ext cx="9151289" cy="7355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chemeClr val="tx2"/>
                </a:solidFill>
                <a:latin typeface="Impact" panose="020B0806030902050204" pitchFamily="34" charset="0"/>
                <a:cs typeface="Times New Roman" pitchFamily="18" charset="0"/>
              </a:rPr>
              <a:t>                         </a:t>
            </a:r>
            <a:r>
              <a:rPr lang="ru-RU" sz="4000" dirty="0" smtClean="0">
                <a:solidFill>
                  <a:schemeClr val="tx2"/>
                </a:solidFill>
                <a:latin typeface="Impact" panose="020B0806030902050204" pitchFamily="34" charset="0"/>
                <a:cs typeface="Times New Roman" pitchFamily="18" charset="0"/>
              </a:rPr>
              <a:t>Миссии</a:t>
            </a:r>
            <a:r>
              <a:rPr lang="en-US" sz="4000" dirty="0" smtClean="0">
                <a:solidFill>
                  <a:schemeClr val="tx2"/>
                </a:solidFill>
                <a:latin typeface="Impact" panose="020B0806030902050204" pitchFamily="34" charset="0"/>
                <a:cs typeface="Times New Roman" pitchFamily="18" charset="0"/>
              </a:rPr>
              <a:t> </a:t>
            </a:r>
            <a:r>
              <a:rPr lang="ru-RU" sz="4000" dirty="0" smtClean="0">
                <a:solidFill>
                  <a:schemeClr val="tx2"/>
                </a:solidFill>
                <a:latin typeface="Impact" panose="020B0806030902050204" pitchFamily="34" charset="0"/>
                <a:cs typeface="Times New Roman" pitchFamily="18" charset="0"/>
              </a:rPr>
              <a:t>нашего спутника</a:t>
            </a:r>
            <a:r>
              <a:rPr lang="en-US" sz="4000" dirty="0" smtClean="0">
                <a:solidFill>
                  <a:schemeClr val="tx2"/>
                </a:solidFill>
                <a:latin typeface="Impact" panose="020B0806030902050204" pitchFamily="34" charset="0"/>
                <a:cs typeface="Times New Roman" pitchFamily="18" charset="0"/>
              </a:rPr>
              <a:t>:</a:t>
            </a:r>
            <a:endParaRPr lang="ru-RU" sz="4000" dirty="0" smtClean="0">
              <a:solidFill>
                <a:schemeClr val="tx2"/>
              </a:solidFill>
              <a:latin typeface="Impact" panose="020B0806030902050204" pitchFamily="34" charset="0"/>
              <a:cs typeface="Times New Roman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3200" dirty="0">
                <a:latin typeface="Haettenschweiler" panose="020B0706040902060204" pitchFamily="34" charset="0"/>
                <a:cs typeface="Times New Roman" pitchFamily="18" charset="0"/>
              </a:rPr>
              <a:t>И</a:t>
            </a:r>
            <a: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  <a:t>змерение </a:t>
            </a:r>
            <a:r>
              <a:rPr lang="ru-RU" sz="3200" dirty="0">
                <a:latin typeface="Haettenschweiler" panose="020B0706040902060204" pitchFamily="34" charset="0"/>
                <a:cs typeface="Times New Roman" pitchFamily="18" charset="0"/>
              </a:rPr>
              <a:t>температуры и</a:t>
            </a:r>
            <a: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  <a:t> </a:t>
            </a:r>
            <a:r>
              <a:rPr lang="ru-RU" sz="3200" dirty="0">
                <a:latin typeface="Haettenschweiler" panose="020B0706040902060204" pitchFamily="34" charset="0"/>
                <a:cs typeface="Times New Roman" pitchFamily="18" charset="0"/>
              </a:rPr>
              <a:t>давления на траектории </a:t>
            </a:r>
            <a: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  <a:t>             спуска. </a:t>
            </a:r>
            <a:endParaRPr lang="en-US" sz="3200" dirty="0" smtClean="0">
              <a:latin typeface="Haettenschweiler" panose="020B0706040902060204" pitchFamily="34" charset="0"/>
              <a:cs typeface="Times New Roman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3200" dirty="0">
                <a:latin typeface="Haettenschweiler" panose="020B0706040902060204" pitchFamily="34" charset="0"/>
                <a:cs typeface="Times New Roman" pitchFamily="18" charset="0"/>
              </a:rPr>
              <a:t>П</a:t>
            </a:r>
            <a: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  <a:t>олучение </a:t>
            </a:r>
            <a:r>
              <a:rPr lang="ru-RU" sz="3200" dirty="0">
                <a:latin typeface="Haettenschweiler" panose="020B0706040902060204" pitchFamily="34" charset="0"/>
                <a:cs typeface="Times New Roman" pitchFamily="18" charset="0"/>
              </a:rPr>
              <a:t>и </a:t>
            </a:r>
            <a: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  <a:t>интерпретация </a:t>
            </a:r>
            <a:r>
              <a:rPr lang="ru-RU" sz="3200" dirty="0">
                <a:latin typeface="Haettenschweiler" panose="020B0706040902060204" pitchFamily="34" charset="0"/>
                <a:cs typeface="Times New Roman" pitchFamily="18" charset="0"/>
              </a:rPr>
              <a:t>данных с 3х осевого акселерометра</a:t>
            </a:r>
            <a: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  <a:t>;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  <a:t>Построение траектории спуска спутника исходя из полученных данных.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  <a:t>Измерение влажности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  <a:t>Съёмка местности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  <a:t>Измерение </a:t>
            </a:r>
            <a: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  <a:t>температуры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  <a:t>Измерение количества пыли </a:t>
            </a:r>
            <a:endParaRPr lang="en-US" sz="3200" dirty="0" smtClean="0">
              <a:latin typeface="Haettenschweiler" panose="020B0706040902060204" pitchFamily="34" charset="0"/>
              <a:cs typeface="Times New Roman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  <a:t>Передать телеметрию по радиоканалу на наземную приемную станцию</a:t>
            </a:r>
          </a:p>
          <a:p>
            <a:r>
              <a:rPr lang="ru-RU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              </a:t>
            </a:r>
            <a:r>
              <a:rPr lang="ru-RU" sz="1400" dirty="0" smtClean="0">
                <a:cs typeface="Times New Roman" pitchFamily="18" charset="0"/>
              </a:rPr>
              <a:t>Лига </a:t>
            </a:r>
            <a:r>
              <a:rPr lang="ru-RU" sz="1400" dirty="0" err="1">
                <a:cs typeface="Times New Roman" pitchFamily="18" charset="0"/>
              </a:rPr>
              <a:t>Регуляр</a:t>
            </a:r>
            <a:r>
              <a:rPr lang="ru-RU" sz="1400" dirty="0">
                <a:cs typeface="Times New Roman" pitchFamily="18" charset="0"/>
              </a:rPr>
              <a:t> 2019 </a:t>
            </a:r>
            <a:r>
              <a:rPr lang="en-GB" sz="1400" dirty="0" err="1">
                <a:cs typeface="Times New Roman" pitchFamily="18" charset="0"/>
              </a:rPr>
              <a:t>Cansat</a:t>
            </a:r>
            <a:r>
              <a:rPr lang="en-GB" sz="1400" dirty="0">
                <a:cs typeface="Times New Roman" pitchFamily="18" charset="0"/>
              </a:rPr>
              <a:t> </a:t>
            </a:r>
          </a:p>
          <a:p>
            <a:endParaRPr lang="ru-RU" sz="2400" b="1" dirty="0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6</a:t>
            </a:fld>
            <a:endParaRPr lang="ru-RU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8" y="626864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381328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4959"/>
            <a:ext cx="1506537" cy="767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443337" y="6515855"/>
            <a:ext cx="2767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/>
              <a:t>Презентация команды </a:t>
            </a:r>
            <a:r>
              <a:rPr lang="ru-RU" sz="1400" dirty="0" err="1"/>
              <a:t>Кыырай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22644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91680" y="-531440"/>
            <a:ext cx="7452320" cy="2500188"/>
          </a:xfrm>
        </p:spPr>
        <p:txBody>
          <a:bodyPr>
            <a:normAutofit/>
          </a:bodyPr>
          <a:lstStyle/>
          <a:p>
            <a:r>
              <a:rPr lang="ru-RU" sz="4000" dirty="0" smtClean="0">
                <a:solidFill>
                  <a:schemeClr val="tx2"/>
                </a:solidFill>
                <a:latin typeface="Impact" panose="020B0806030902050204" pitchFamily="34" charset="0"/>
                <a:cs typeface="Times New Roman" pitchFamily="18" charset="0"/>
              </a:rPr>
              <a:t>Цель нашего аппарата и зачем он нужен</a:t>
            </a:r>
            <a:r>
              <a:rPr lang="en-US" sz="4000" dirty="0">
                <a:solidFill>
                  <a:schemeClr val="tx2"/>
                </a:solidFill>
                <a:latin typeface="Impact" panose="020B0806030902050204" pitchFamily="34" charset="0"/>
                <a:cs typeface="Times New Roman" pitchFamily="18" charset="0"/>
              </a:rPr>
              <a:t>:</a:t>
            </a:r>
            <a:endParaRPr lang="ru-RU" sz="4000" dirty="0">
              <a:solidFill>
                <a:schemeClr val="tx2"/>
              </a:solidFill>
              <a:latin typeface="Impact" panose="020B0806030902050204" pitchFamily="34" charset="0"/>
              <a:cs typeface="Times New Roman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5410" y="1268760"/>
            <a:ext cx="9048590" cy="6120680"/>
          </a:xfrm>
        </p:spPr>
        <p:txBody>
          <a:bodyPr>
            <a:no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ru-RU" sz="24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Нашей главной задачей является эко-мониторинг. 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ru-RU" sz="24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Мы будем следить за концентрацией пыли в воздухе по сезонно, ориентируясь в разных окрестностях нашего города.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ru-RU" sz="24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Наш </a:t>
            </a:r>
            <a:r>
              <a:rPr lang="ru-RU" sz="24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аппарат измеряет количество пыли в местности.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ru-RU" sz="24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Мы хотим сделать наш город Якутск экологически чистым и стараемся бороться с нашей главной проблемой в городе – пылью и смогом</a:t>
            </a:r>
            <a:r>
              <a:rPr lang="ru-RU" sz="24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.</a:t>
            </a:r>
            <a:endParaRPr lang="en-US" sz="2400" dirty="0" smtClean="0">
              <a:solidFill>
                <a:schemeClr val="tx1"/>
              </a:solidFill>
              <a:latin typeface="Haettenschweiler" panose="020B0706040902060204" pitchFamily="34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7</a:t>
            </a:fld>
            <a:endParaRPr lang="ru-RU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6" y="1242913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0" y="4365104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61" y="-57150"/>
            <a:ext cx="1506537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043608" y="4509120"/>
            <a:ext cx="23937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/>
              <a:t>Лига </a:t>
            </a:r>
            <a:r>
              <a:rPr lang="ru-RU" sz="1400" dirty="0" err="1"/>
              <a:t>Регуляр</a:t>
            </a:r>
            <a:r>
              <a:rPr lang="ru-RU" sz="1400" dirty="0"/>
              <a:t> 2019 </a:t>
            </a:r>
            <a:r>
              <a:rPr lang="en-GB" sz="1400" dirty="0" err="1"/>
              <a:t>Cansat</a:t>
            </a:r>
            <a:r>
              <a:rPr lang="en-GB" sz="1400" dirty="0"/>
              <a:t> </a:t>
            </a:r>
            <a:endParaRPr lang="ru-RU" sz="14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139952" y="4515058"/>
            <a:ext cx="2767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/>
              <a:t>Презентация команды </a:t>
            </a:r>
            <a:r>
              <a:rPr lang="ru-RU" sz="1400" dirty="0" err="1"/>
              <a:t>Кыырай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32942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63688" y="28600"/>
            <a:ext cx="6692280" cy="1780108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tx2"/>
                </a:solidFill>
                <a:latin typeface="Impact" panose="020B0806030902050204" pitchFamily="34" charset="0"/>
                <a:cs typeface="Times New Roman" pitchFamily="18" charset="0"/>
              </a:rPr>
              <a:t>Что мы </a:t>
            </a:r>
            <a:r>
              <a:rPr lang="ru-RU" sz="4000" dirty="0" smtClean="0">
                <a:solidFill>
                  <a:schemeClr val="tx2"/>
                </a:solidFill>
                <a:latin typeface="Impact" panose="020B0806030902050204" pitchFamily="34" charset="0"/>
                <a:cs typeface="Times New Roman" pitchFamily="18" charset="0"/>
              </a:rPr>
              <a:t>используем</a:t>
            </a:r>
            <a:r>
              <a:rPr lang="en-US" sz="4000" dirty="0" smtClean="0">
                <a:solidFill>
                  <a:schemeClr val="tx2"/>
                </a:solidFill>
                <a:latin typeface="Impact" panose="020B0806030902050204" pitchFamily="34" charset="0"/>
                <a:cs typeface="Times New Roman" pitchFamily="18" charset="0"/>
              </a:rPr>
              <a:t>?</a:t>
            </a:r>
            <a:endParaRPr lang="ru-RU" sz="4000" dirty="0">
              <a:solidFill>
                <a:schemeClr val="tx2"/>
              </a:solidFill>
              <a:latin typeface="Impact" panose="020B0806030902050204" pitchFamily="34" charset="0"/>
              <a:cs typeface="Times New Roman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23528" y="1252315"/>
            <a:ext cx="7488832" cy="3240360"/>
          </a:xfrm>
        </p:spPr>
        <p:txBody>
          <a:bodyPr>
            <a:normAutofit fontScale="32500" lnSpcReduction="20000"/>
          </a:bodyPr>
          <a:lstStyle/>
          <a:p>
            <a:pPr algn="l"/>
            <a:r>
              <a:rPr lang="en-US" dirty="0">
                <a:latin typeface="Haettenschweiler" panose="020B0706040902060204" pitchFamily="34" charset="0"/>
              </a:rPr>
              <a:t/>
            </a:r>
            <a:br>
              <a:rPr lang="en-US" dirty="0">
                <a:latin typeface="Haettenschweiler" panose="020B0706040902060204" pitchFamily="34" charset="0"/>
              </a:rPr>
            </a:br>
            <a:r>
              <a:rPr lang="ru-RU" sz="9800" dirty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Мы используем для программирования нашего аппарата язык </a:t>
            </a:r>
            <a:r>
              <a:rPr lang="en-US" sz="98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C</a:t>
            </a:r>
            <a:r>
              <a:rPr lang="ru-RU" sz="98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и.</a:t>
            </a:r>
            <a:r>
              <a:rPr lang="ru-RU" sz="9800" dirty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/>
            </a:r>
            <a:br>
              <a:rPr lang="ru-RU" sz="9800" dirty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</a:br>
            <a:r>
              <a:rPr lang="ru-RU" sz="9800" dirty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в основном наш аппарат стандартный и отличается от базового конструктора </a:t>
            </a:r>
            <a:r>
              <a:rPr lang="ru-RU" sz="98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тем, </a:t>
            </a:r>
            <a:r>
              <a:rPr lang="ru-RU" sz="9800" dirty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что в нем встроен </a:t>
            </a:r>
            <a:r>
              <a:rPr lang="en-US" sz="9800" dirty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GPS </a:t>
            </a:r>
            <a:r>
              <a:rPr lang="ru-RU" sz="98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модуль, камера</a:t>
            </a:r>
            <a:r>
              <a:rPr lang="ru-RU" sz="9800" dirty="0">
                <a:solidFill>
                  <a:schemeClr val="tx1"/>
                </a:solidFill>
                <a:latin typeface="Haettenschweiler" panose="020B0706040902060204" pitchFamily="34" charset="0"/>
              </a:rPr>
              <a:t> </a:t>
            </a:r>
            <a:r>
              <a:rPr lang="ru-RU" sz="9800" dirty="0" smtClean="0">
                <a:solidFill>
                  <a:schemeClr val="tx1"/>
                </a:solidFill>
                <a:latin typeface="Haettenschweiler" panose="020B0706040902060204" pitchFamily="34" charset="0"/>
              </a:rPr>
              <a:t>и датчик пыли.</a:t>
            </a:r>
            <a:endParaRPr lang="ru-RU" sz="9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8</a:t>
            </a:fld>
            <a:endParaRPr lang="ru-RU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96752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653135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392"/>
            <a:ext cx="1506537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3995936" y="4869160"/>
            <a:ext cx="2767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/>
              <a:t>Презентация команды </a:t>
            </a:r>
            <a:r>
              <a:rPr lang="ru-RU" sz="1400" dirty="0" err="1"/>
              <a:t>Кыырай</a:t>
            </a:r>
            <a:endParaRPr lang="ru-RU" sz="14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733102" y="4869160"/>
            <a:ext cx="23937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/>
              <a:t>Лига </a:t>
            </a:r>
            <a:r>
              <a:rPr lang="ru-RU" sz="1400" dirty="0" err="1"/>
              <a:t>Регуляр</a:t>
            </a:r>
            <a:r>
              <a:rPr lang="ru-RU" sz="1400" dirty="0"/>
              <a:t> 2019 </a:t>
            </a:r>
            <a:r>
              <a:rPr lang="en-GB" sz="1400" dirty="0" err="1"/>
              <a:t>Cansat</a:t>
            </a:r>
            <a:r>
              <a:rPr lang="en-GB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096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765459"/>
              </p:ext>
            </p:extLst>
          </p:nvPr>
        </p:nvGraphicFramePr>
        <p:xfrm>
          <a:off x="251521" y="-1343"/>
          <a:ext cx="8568951" cy="564179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904729"/>
                <a:gridCol w="1888074"/>
                <a:gridCol w="1888074"/>
                <a:gridCol w="1888074"/>
              </a:tblGrid>
              <a:tr h="461007"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Haettenschweiler" panose="020B0706040902060204" pitchFamily="34" charset="0"/>
                          <a:cs typeface="Times New Roman" pitchFamily="18" charset="0"/>
                        </a:rPr>
                        <a:t>Устройство</a:t>
                      </a:r>
                      <a:endParaRPr lang="en-US" sz="3200" b="0" i="0" u="none" strike="noStrike" dirty="0">
                        <a:solidFill>
                          <a:schemeClr val="tx2"/>
                        </a:solidFill>
                        <a:effectLst/>
                        <a:latin typeface="Haettenschweiler" panose="020B0706040902060204" pitchFamily="34" charset="0"/>
                        <a:cs typeface="Times New Roman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32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Haettenschweiler" panose="020B0706040902060204" pitchFamily="34" charset="0"/>
                          <a:cs typeface="Times New Roman" pitchFamily="18" charset="0"/>
                        </a:rPr>
                        <a:t>Напряжение</a:t>
                      </a:r>
                      <a:endParaRPr lang="ru-RU" sz="3200" b="0" i="0" u="none" strike="noStrike" dirty="0">
                        <a:solidFill>
                          <a:schemeClr val="tx2"/>
                        </a:solidFill>
                        <a:effectLst/>
                        <a:latin typeface="Haettenschweiler" panose="020B0706040902060204" pitchFamily="34" charset="0"/>
                        <a:cs typeface="Times New Roman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Haettenschweiler" panose="020B0706040902060204" pitchFamily="34" charset="0"/>
                          <a:cs typeface="Times New Roman" pitchFamily="18" charset="0"/>
                        </a:rPr>
                        <a:t>Сила</a:t>
                      </a:r>
                      <a:r>
                        <a:rPr lang="ru-RU" sz="3200" b="0" i="0" u="none" strike="noStrike" baseline="0" dirty="0" smtClean="0">
                          <a:solidFill>
                            <a:schemeClr val="tx2"/>
                          </a:solidFill>
                          <a:effectLst/>
                          <a:latin typeface="Haettenschweiler" panose="020B0706040902060204" pitchFamily="34" charset="0"/>
                          <a:cs typeface="Times New Roman" pitchFamily="18" charset="0"/>
                        </a:rPr>
                        <a:t> тока</a:t>
                      </a:r>
                      <a:endParaRPr lang="ru-RU" sz="3200" b="0" i="0" u="none" strike="noStrike" dirty="0">
                        <a:solidFill>
                          <a:schemeClr val="tx2"/>
                        </a:solidFill>
                        <a:effectLst/>
                        <a:latin typeface="Haettenschweiler" panose="020B0706040902060204" pitchFamily="34" charset="0"/>
                        <a:cs typeface="Times New Roman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Haettenschweiler" panose="020B0706040902060204" pitchFamily="34" charset="0"/>
                          <a:cs typeface="Times New Roman" pitchFamily="18" charset="0"/>
                        </a:rPr>
                        <a:t>Мощность</a:t>
                      </a:r>
                      <a:endParaRPr lang="ru-RU" sz="3200" b="0" i="0" u="none" strike="noStrike" dirty="0">
                        <a:solidFill>
                          <a:schemeClr val="tx2"/>
                        </a:solidFill>
                        <a:effectLst/>
                        <a:latin typeface="Haettenschweiler" panose="020B0706040902060204" pitchFamily="34" charset="0"/>
                        <a:cs typeface="Times New Roman" pitchFamily="18" charset="0"/>
                      </a:endParaRPr>
                    </a:p>
                  </a:txBody>
                  <a:tcPr marL="7620" marR="7620" marT="7620" marB="0"/>
                </a:tc>
              </a:tr>
              <a:tr h="638278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  <a:cs typeface="Times New Roman" pitchFamily="18" charset="0"/>
                        </a:rPr>
                        <a:t>GPS </a:t>
                      </a:r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  <a:cs typeface="Times New Roman" pitchFamily="18" charset="0"/>
                        </a:rPr>
                        <a:t>NEO-6M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Haettenschweiler" panose="020B0706040902060204" pitchFamily="34" charset="0"/>
                        <a:cs typeface="Times New Roman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3,30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0,10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0,33</a:t>
                      </a:r>
                    </a:p>
                  </a:txBody>
                  <a:tcPr marL="7620" marR="7620" marT="7620" marB="0"/>
                </a:tc>
              </a:tr>
              <a:tr h="509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  <a:cs typeface="Times New Roman" pitchFamily="18" charset="0"/>
                        </a:rPr>
                        <a:t>BMP280-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Haettenschweiler" panose="020B0706040902060204" pitchFamily="34" charset="0"/>
                        <a:cs typeface="Times New Roman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5,00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0,00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0,01</a:t>
                      </a:r>
                    </a:p>
                  </a:txBody>
                  <a:tcPr marL="7620" marR="7620" marT="7620" marB="0"/>
                </a:tc>
              </a:tr>
              <a:tr h="469157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  <a:cs typeface="Times New Roman" pitchFamily="18" charset="0"/>
                        </a:rPr>
                        <a:t>GP2Y1010AU0F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Haettenschweiler" panose="020B0706040902060204" pitchFamily="34" charset="0"/>
                        <a:cs typeface="Times New Roman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5,00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0,0</a:t>
                      </a:r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2</a:t>
                      </a:r>
                      <a:endParaRPr lang="ru-RU" sz="3200" b="0" i="0" u="none" strike="noStrike" dirty="0">
                        <a:solidFill>
                          <a:srgbClr val="000000"/>
                        </a:solidFill>
                        <a:effectLst/>
                        <a:latin typeface="Haettenschweiler" panose="020B070604090206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0,</a:t>
                      </a:r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10</a:t>
                      </a:r>
                      <a:endParaRPr lang="ru-RU" sz="3200" b="0" i="0" u="none" strike="noStrike" dirty="0">
                        <a:solidFill>
                          <a:srgbClr val="000000"/>
                        </a:solidFill>
                        <a:effectLst/>
                        <a:latin typeface="Haettenschweiler" panose="020B0706040902060204" pitchFamily="34" charset="0"/>
                      </a:endParaRPr>
                    </a:p>
                  </a:txBody>
                  <a:tcPr marL="7620" marR="7620" marT="7620" marB="0"/>
                </a:tc>
              </a:tr>
              <a:tr h="536179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  <a:cs typeface="Times New Roman" pitchFamily="18" charset="0"/>
                        </a:rPr>
                        <a:t>DS18B20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Haettenschweiler" panose="020B0706040902060204" pitchFamily="34" charset="0"/>
                        <a:cs typeface="Times New Roman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5,00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0,00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0,01</a:t>
                      </a:r>
                    </a:p>
                  </a:txBody>
                  <a:tcPr marL="7620" marR="7620" marT="7620" marB="0"/>
                </a:tc>
              </a:tr>
              <a:tr h="498601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  <a:cs typeface="Times New Roman" pitchFamily="18" charset="0"/>
                        </a:rPr>
                        <a:t>Atmega128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Haettenschweiler" panose="020B0706040902060204" pitchFamily="34" charset="0"/>
                        <a:cs typeface="Times New Roman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5,00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0,02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0,10</a:t>
                      </a:r>
                    </a:p>
                  </a:txBody>
                  <a:tcPr marL="7620" marR="7620" marT="7620" marB="0"/>
                </a:tc>
              </a:tr>
              <a:tr h="472710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  <a:cs typeface="Times New Roman" pitchFamily="18" charset="0"/>
                        </a:rPr>
                        <a:t>L3GD20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Haettenschweiler" panose="020B0706040902060204" pitchFamily="34" charset="0"/>
                        <a:cs typeface="Times New Roman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3,30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0,01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0,02</a:t>
                      </a:r>
                    </a:p>
                  </a:txBody>
                  <a:tcPr marL="7620" marR="7620" marT="7620" marB="0"/>
                </a:tc>
              </a:tr>
              <a:tr h="469157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  <a:cs typeface="Times New Roman" pitchFamily="18" charset="0"/>
                        </a:rPr>
                        <a:t>ADXL345-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Haettenschweiler" panose="020B0706040902060204" pitchFamily="34" charset="0"/>
                        <a:cs typeface="Times New Roman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3,</a:t>
                      </a:r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6</a:t>
                      </a:r>
                      <a:r>
                        <a:rPr lang="ru-RU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0</a:t>
                      </a:r>
                      <a:endParaRPr lang="ru-RU" sz="3200" b="0" i="0" u="none" strike="noStrike" dirty="0">
                        <a:solidFill>
                          <a:srgbClr val="000000"/>
                        </a:solidFill>
                        <a:effectLst/>
                        <a:latin typeface="Haettenschweiler" panose="020B070604090206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0,00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0,00</a:t>
                      </a:r>
                    </a:p>
                  </a:txBody>
                  <a:tcPr marL="7620" marR="7620" marT="7620" marB="0"/>
                </a:tc>
              </a:tr>
              <a:tr h="477306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  <a:cs typeface="Times New Roman" pitchFamily="18" charset="0"/>
                        </a:rPr>
                        <a:t>E01-ML01SP2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Haettenschweiler" panose="020B0706040902060204" pitchFamily="34" charset="0"/>
                        <a:cs typeface="Times New Roman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3,</a:t>
                      </a:r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6</a:t>
                      </a:r>
                      <a:r>
                        <a:rPr lang="ru-RU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0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0,</a:t>
                      </a:r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02</a:t>
                      </a:r>
                      <a:endParaRPr lang="ru-RU" sz="3200" b="0" i="0" u="none" strike="noStrike" dirty="0">
                        <a:solidFill>
                          <a:srgbClr val="000000"/>
                        </a:solidFill>
                        <a:effectLst/>
                        <a:latin typeface="Haettenschweiler" panose="020B070604090206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0,</a:t>
                      </a:r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10</a:t>
                      </a:r>
                      <a:endParaRPr lang="ru-RU" sz="3200" b="0" i="0" u="none" strike="noStrike" dirty="0">
                        <a:solidFill>
                          <a:srgbClr val="000000"/>
                        </a:solidFill>
                        <a:effectLst/>
                        <a:latin typeface="Haettenschweiler" panose="020B0706040902060204" pitchFamily="34" charset="0"/>
                      </a:endParaRPr>
                    </a:p>
                  </a:txBody>
                  <a:tcPr marL="7620" marR="7620" marT="7620" marB="0"/>
                </a:tc>
              </a:tr>
              <a:tr h="914921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  <a:cs typeface="Times New Roman" pitchFamily="18" charset="0"/>
                        </a:rPr>
                        <a:t>DHT11</a:t>
                      </a:r>
                      <a:endParaRPr lang="ru-RU" sz="3200" b="0" i="0" u="none" strike="noStrike" dirty="0">
                        <a:solidFill>
                          <a:srgbClr val="000000"/>
                        </a:solidFill>
                        <a:effectLst/>
                        <a:latin typeface="Haettenschweiler" panose="020B0706040902060204" pitchFamily="34" charset="0"/>
                        <a:cs typeface="Times New Roman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5,00</a:t>
                      </a:r>
                      <a:endParaRPr lang="ru-RU" sz="3200" b="0" i="0" u="none" strike="noStrike" dirty="0" smtClean="0">
                        <a:solidFill>
                          <a:srgbClr val="000000"/>
                        </a:solidFill>
                        <a:effectLst/>
                        <a:latin typeface="Haettenschweiler" panose="020B0706040902060204" pitchFamily="34" charset="0"/>
                      </a:endParaRPr>
                    </a:p>
                    <a:p>
                      <a:pPr algn="l" fontAlgn="b"/>
                      <a:endParaRPr lang="ru-RU" sz="3200" b="0" i="0" u="none" strike="noStrike" dirty="0" smtClean="0">
                        <a:solidFill>
                          <a:srgbClr val="000000"/>
                        </a:solidFill>
                        <a:effectLst/>
                        <a:latin typeface="Haettenschweiler" panose="020B070604090206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0,20</a:t>
                      </a:r>
                      <a:endParaRPr lang="ru-RU" sz="3200" b="0" i="0" u="none" strike="noStrike" dirty="0">
                        <a:solidFill>
                          <a:srgbClr val="000000"/>
                        </a:solidFill>
                        <a:effectLst/>
                        <a:latin typeface="Haettenschweiler" panose="020B070604090206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0</a:t>
                      </a:r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,</a:t>
                      </a:r>
                      <a:r>
                        <a:rPr lang="ru-RU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10</a:t>
                      </a:r>
                      <a:endParaRPr lang="ru-RU" sz="3200" b="0" i="0" u="none" strike="noStrike" dirty="0">
                        <a:solidFill>
                          <a:srgbClr val="000000"/>
                        </a:solidFill>
                        <a:effectLst/>
                        <a:latin typeface="Haettenschweiler" panose="020B0706040902060204" pitchFamily="34" charset="0"/>
                      </a:endParaRPr>
                    </a:p>
                  </a:txBody>
                  <a:tcPr marL="7620" marR="7620" marT="7620" marB="0"/>
                </a:tc>
              </a:tr>
            </a:tbl>
          </a:graphicData>
        </a:graphic>
      </p:graphicFrame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126812"/>
              </p:ext>
            </p:extLst>
          </p:nvPr>
        </p:nvGraphicFramePr>
        <p:xfrm>
          <a:off x="251521" y="5661248"/>
          <a:ext cx="8568951" cy="648072"/>
        </p:xfrm>
        <a:graphic>
          <a:graphicData uri="http://schemas.openxmlformats.org/drawingml/2006/table">
            <a:tbl>
              <a:tblPr/>
              <a:tblGrid>
                <a:gridCol w="2880319"/>
                <a:gridCol w="1944216"/>
                <a:gridCol w="1872208"/>
                <a:gridCol w="1872208"/>
              </a:tblGrid>
              <a:tr h="648072">
                <a:tc>
                  <a:txBody>
                    <a:bodyPr/>
                    <a:lstStyle/>
                    <a:p>
                      <a:r>
                        <a:rPr lang="ru-RU" sz="3200" dirty="0" smtClean="0">
                          <a:latin typeface="Haettenschweiler" panose="020B0706040902060204" pitchFamily="34" charset="0"/>
                        </a:rPr>
                        <a:t>Итог</a:t>
                      </a:r>
                      <a:endParaRPr lang="ru-RU" sz="3200" dirty="0">
                        <a:latin typeface="Haettenschweiler" panose="020B0706040902060204" pitchFamily="3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3200" dirty="0" smtClean="0">
                          <a:latin typeface="Haettenschweiler" panose="020B0706040902060204" pitchFamily="34" charset="0"/>
                        </a:rPr>
                        <a:t>0,99</a:t>
                      </a:r>
                      <a:endParaRPr lang="ru-RU" sz="3200" dirty="0">
                        <a:latin typeface="Haettenschweiler" panose="020B070604090206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4427984" y="6381328"/>
            <a:ext cx="2767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/>
              <a:t>Презентация команды </a:t>
            </a:r>
            <a:r>
              <a:rPr lang="ru-RU" sz="1400" dirty="0" err="1"/>
              <a:t>Кыырай</a:t>
            </a:r>
            <a:endParaRPr lang="ru-RU" sz="14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755576" y="6381327"/>
            <a:ext cx="23937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/>
              <a:t>Лига </a:t>
            </a:r>
            <a:r>
              <a:rPr lang="ru-RU" sz="1400" dirty="0" err="1"/>
              <a:t>Регуляр</a:t>
            </a:r>
            <a:r>
              <a:rPr lang="ru-RU" sz="1400" dirty="0"/>
              <a:t> 2019 </a:t>
            </a:r>
            <a:r>
              <a:rPr lang="en-GB" sz="1400" dirty="0" err="1"/>
              <a:t>Cansat</a:t>
            </a:r>
            <a:r>
              <a:rPr lang="en-GB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07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Главная">
  <a:themeElements>
    <a:clrScheme name="Главная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Главная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лавная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2144</TotalTime>
  <Words>1003</Words>
  <Application>Microsoft Office PowerPoint</Application>
  <PresentationFormat>Экран (4:3)</PresentationFormat>
  <Paragraphs>253</Paragraphs>
  <Slides>23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4" baseType="lpstr">
      <vt:lpstr>Главная</vt:lpstr>
      <vt:lpstr>Команда «Кыырай» Республика (Саха) Якутия г. Якутск МАОУ « Саха политехнический лицей »  </vt:lpstr>
      <vt:lpstr>Состав команды «Кыырай»</vt:lpstr>
      <vt:lpstr>Блок-диаграмма Спутника </vt:lpstr>
      <vt:lpstr>Работа над проектом:</vt:lpstr>
      <vt:lpstr>Конструктор</vt:lpstr>
      <vt:lpstr>Презентация PowerPoint</vt:lpstr>
      <vt:lpstr>Цель нашего аппарата и зачем он нужен:</vt:lpstr>
      <vt:lpstr>Что мы используем?</vt:lpstr>
      <vt:lpstr>Презентация PowerPoint</vt:lpstr>
      <vt:lpstr>Презентация PowerPoint</vt:lpstr>
      <vt:lpstr>Система спасения</vt:lpstr>
      <vt:lpstr>Расчёт купола парашюта</vt:lpstr>
      <vt:lpstr>Датчик пыли -  GP2Y1010AU0F </vt:lpstr>
      <vt:lpstr>Измерение количества пыли</vt:lpstr>
      <vt:lpstr>Микроконтроллер:</vt:lpstr>
      <vt:lpstr>Микроконтроллер:</vt:lpstr>
      <vt:lpstr>Датчик температуры DS18B20</vt:lpstr>
      <vt:lpstr>Датчик давления BMP280</vt:lpstr>
      <vt:lpstr>Акселерометр ADXL345</vt:lpstr>
      <vt:lpstr>Радио-модуль E01-ML01SP2</vt:lpstr>
      <vt:lpstr>GPS-модуль NEO-6M</vt:lpstr>
      <vt:lpstr>Команда занимается усвоением информации по датчикам</vt:lpstr>
      <vt:lpstr>СПАСИБО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Depo</dc:creator>
  <cp:lastModifiedBy>ASUS</cp:lastModifiedBy>
  <cp:revision>133</cp:revision>
  <dcterms:created xsi:type="dcterms:W3CDTF">2017-01-16T06:21:57Z</dcterms:created>
  <dcterms:modified xsi:type="dcterms:W3CDTF">2019-01-29T07:22:12Z</dcterms:modified>
</cp:coreProperties>
</file>